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7" r:id="rId2"/>
    <p:sldId id="312" r:id="rId3"/>
    <p:sldId id="258" r:id="rId4"/>
    <p:sldId id="303" r:id="rId5"/>
    <p:sldId id="318" r:id="rId6"/>
    <p:sldId id="319" r:id="rId7"/>
    <p:sldId id="304" r:id="rId8"/>
    <p:sldId id="306" r:id="rId9"/>
    <p:sldId id="305" r:id="rId10"/>
    <p:sldId id="307" r:id="rId11"/>
    <p:sldId id="313" r:id="rId12"/>
    <p:sldId id="314" r:id="rId13"/>
    <p:sldId id="315" r:id="rId14"/>
    <p:sldId id="308" r:id="rId15"/>
    <p:sldId id="320" r:id="rId16"/>
    <p:sldId id="316" r:id="rId17"/>
    <p:sldId id="317" r:id="rId18"/>
    <p:sldId id="321" r:id="rId19"/>
    <p:sldId id="309" r:id="rId20"/>
    <p:sldId id="322" r:id="rId21"/>
    <p:sldId id="310" r:id="rId22"/>
    <p:sldId id="311"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segawa S" initials="HS" lastIdx="2" clrIdx="0">
    <p:extLst>
      <p:ext uri="{19B8F6BF-5375-455C-9EA6-DF929625EA0E}">
        <p15:presenceInfo xmlns:p15="http://schemas.microsoft.com/office/powerpoint/2012/main" userId="8caf28173757a2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09" autoAdjust="0"/>
    <p:restoredTop sz="94660"/>
  </p:normalViewPr>
  <p:slideViewPr>
    <p:cSldViewPr snapToGrid="0">
      <p:cViewPr>
        <p:scale>
          <a:sx n="131" d="100"/>
          <a:sy n="131" d="100"/>
        </p:scale>
        <p:origin x="1048" y="7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0BFA3-CC4E-46FD-A7A7-2FD8431B838B}" type="datetimeFigureOut">
              <a:rPr kumimoji="1" lang="ja-JP" altLang="en-US" smtClean="0"/>
              <a:t>2025/1/21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C45C4-16F2-4100-83E9-A29EA6CAC618}" type="slidenum">
              <a:rPr kumimoji="1" lang="ja-JP" altLang="en-US" smtClean="0"/>
              <a:t>‹#›</a:t>
            </a:fld>
            <a:endParaRPr kumimoji="1" lang="ja-JP" altLang="en-US"/>
          </a:p>
        </p:txBody>
      </p:sp>
    </p:spTree>
    <p:extLst>
      <p:ext uri="{BB962C8B-B14F-4D97-AF65-F5344CB8AC3E}">
        <p14:creationId xmlns:p14="http://schemas.microsoft.com/office/powerpoint/2010/main" val="8847119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69DC80-8FC0-436B-827C-D53DAB92F7D9}"/>
              </a:ext>
            </a:extLst>
          </p:cNvPr>
          <p:cNvSpPr>
            <a:spLocks noGrp="1"/>
          </p:cNvSpPr>
          <p:nvPr>
            <p:ph type="ctrTitle"/>
          </p:nvPr>
        </p:nvSpPr>
        <p:spPr>
          <a:xfrm>
            <a:off x="2668363" y="1918122"/>
            <a:ext cx="8896107" cy="1655762"/>
          </a:xfrm>
        </p:spPr>
        <p:txBody>
          <a:bodyPr anchor="b"/>
          <a:lstStyle>
            <a:lvl1pPr algn="ctr">
              <a:defRPr sz="4000" b="1"/>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8CD16033-DEFC-4C49-8B73-50049835479B}"/>
              </a:ext>
            </a:extLst>
          </p:cNvPr>
          <p:cNvSpPr>
            <a:spLocks noGrp="1"/>
          </p:cNvSpPr>
          <p:nvPr>
            <p:ph type="subTitle" idx="1"/>
          </p:nvPr>
        </p:nvSpPr>
        <p:spPr>
          <a:xfrm>
            <a:off x="2668363" y="4788876"/>
            <a:ext cx="8896107" cy="1655762"/>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5" name="フッター プレースホルダー 4">
            <a:extLst>
              <a:ext uri="{FF2B5EF4-FFF2-40B4-BE49-F238E27FC236}">
                <a16:creationId xmlns:a16="http://schemas.microsoft.com/office/drawing/2014/main" id="{09DC7CF4-BB70-4218-8B20-8F2B29C9C37C}"/>
              </a:ext>
            </a:extLst>
          </p:cNvPr>
          <p:cNvSpPr>
            <a:spLocks noGrp="1"/>
          </p:cNvSpPr>
          <p:nvPr>
            <p:ph type="ftr" sz="quarter" idx="11"/>
          </p:nvPr>
        </p:nvSpPr>
        <p:spPr/>
        <p:txBody>
          <a:bodyPr/>
          <a:lstStyle/>
          <a:p>
            <a:endParaRPr kumimoji="1" lang="ja-JP" altLang="en-US"/>
          </a:p>
        </p:txBody>
      </p:sp>
      <p:sp>
        <p:nvSpPr>
          <p:cNvPr id="7" name="正方形/長方形 6">
            <a:extLst>
              <a:ext uri="{FF2B5EF4-FFF2-40B4-BE49-F238E27FC236}">
                <a16:creationId xmlns:a16="http://schemas.microsoft.com/office/drawing/2014/main" id="{FD8F2699-065E-9AA4-EFDC-B6AA0606747A}"/>
              </a:ext>
            </a:extLst>
          </p:cNvPr>
          <p:cNvSpPr/>
          <p:nvPr/>
        </p:nvSpPr>
        <p:spPr>
          <a:xfrm>
            <a:off x="627529" y="0"/>
            <a:ext cx="189038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37D1AE-9373-041A-CCC4-73F3E4601922}"/>
              </a:ext>
            </a:extLst>
          </p:cNvPr>
          <p:cNvSpPr/>
          <p:nvPr/>
        </p:nvSpPr>
        <p:spPr>
          <a:xfrm>
            <a:off x="0" y="0"/>
            <a:ext cx="47707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5">
            <a:extLst>
              <a:ext uri="{FF2B5EF4-FFF2-40B4-BE49-F238E27FC236}">
                <a16:creationId xmlns:a16="http://schemas.microsoft.com/office/drawing/2014/main" id="{EEF292D7-5E6E-E6EA-2769-21654D5AC73F}"/>
              </a:ext>
            </a:extLst>
          </p:cNvPr>
          <p:cNvSpPr>
            <a:spLocks noGrp="1"/>
          </p:cNvSpPr>
          <p:nvPr>
            <p:ph type="sldNum" sz="quarter" idx="12"/>
          </p:nvPr>
        </p:nvSpPr>
        <p:spPr>
          <a:xfrm>
            <a:off x="8610600" y="6356349"/>
            <a:ext cx="2743200" cy="365125"/>
          </a:xfrm>
        </p:spPr>
        <p:txBody>
          <a:bodyPr/>
          <a:lstStyle>
            <a:lvl1pPr>
              <a:defRPr sz="1800">
                <a:solidFill>
                  <a:schemeClr val="tx1"/>
                </a:solidFill>
                <a:latin typeface="MS PGothic" panose="020B0600070205080204" pitchFamily="34" charset="-128"/>
                <a:ea typeface="MS PGothic" panose="020B0600070205080204" pitchFamily="34" charset="-128"/>
              </a:defRPr>
            </a:lvl1pPr>
          </a:lstStyle>
          <a:p>
            <a:fld id="{6B65950B-AD61-4ED9-A41B-94A1DCC0BABE}" type="slidenum">
              <a:rPr lang="ja-JP" altLang="en-US" smtClean="0"/>
              <a:pPr/>
              <a:t>‹#›</a:t>
            </a:fld>
            <a:endParaRPr lang="ja-JP" altLang="en-US" dirty="0"/>
          </a:p>
        </p:txBody>
      </p:sp>
    </p:spTree>
    <p:extLst>
      <p:ext uri="{BB962C8B-B14F-4D97-AF65-F5344CB8AC3E}">
        <p14:creationId xmlns:p14="http://schemas.microsoft.com/office/powerpoint/2010/main" val="357967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DD4A47-1328-4C13-B370-CA39004181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59B828A-93D2-4064-87C8-9CAE7661A8A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C9F2AE-CCA8-4F7A-8C49-EBFB3CE08424}"/>
              </a:ext>
            </a:extLst>
          </p:cNvPr>
          <p:cNvSpPr>
            <a:spLocks noGrp="1"/>
          </p:cNvSpPr>
          <p:nvPr>
            <p:ph type="dt" sz="half" idx="10"/>
          </p:nvPr>
        </p:nvSpPr>
        <p:spPr/>
        <p:txBody>
          <a:bodyPr/>
          <a:lstStyle/>
          <a:p>
            <a:fld id="{C92827D3-BBB8-42FE-8721-EFE18C46364D}" type="datetime1">
              <a:rPr kumimoji="1" lang="ja-JP" altLang="en-US" smtClean="0"/>
              <a:t>2025/1/21</a:t>
            </a:fld>
            <a:endParaRPr kumimoji="1" lang="ja-JP" altLang="en-US"/>
          </a:p>
        </p:txBody>
      </p:sp>
      <p:sp>
        <p:nvSpPr>
          <p:cNvPr id="5" name="フッター プレースホルダー 4">
            <a:extLst>
              <a:ext uri="{FF2B5EF4-FFF2-40B4-BE49-F238E27FC236}">
                <a16:creationId xmlns:a16="http://schemas.microsoft.com/office/drawing/2014/main" id="{C970BF00-F2D1-452A-B3DD-EC45CA96E3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5572DD-00D9-429E-8A06-AC727E97AFF8}"/>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421529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B0838FF-5018-442D-8E59-CCF5309E417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4B44017-FD62-4985-B368-B457E1147C5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134132-8548-495D-96E0-1851932209AD}"/>
              </a:ext>
            </a:extLst>
          </p:cNvPr>
          <p:cNvSpPr>
            <a:spLocks noGrp="1"/>
          </p:cNvSpPr>
          <p:nvPr>
            <p:ph type="dt" sz="half" idx="10"/>
          </p:nvPr>
        </p:nvSpPr>
        <p:spPr/>
        <p:txBody>
          <a:bodyPr/>
          <a:lstStyle/>
          <a:p>
            <a:fld id="{CD2CED00-B7D8-48F9-A741-CB1E955BE308}" type="datetime1">
              <a:rPr kumimoji="1" lang="ja-JP" altLang="en-US" smtClean="0"/>
              <a:t>2025/1/21</a:t>
            </a:fld>
            <a:endParaRPr kumimoji="1" lang="ja-JP" altLang="en-US"/>
          </a:p>
        </p:txBody>
      </p:sp>
      <p:sp>
        <p:nvSpPr>
          <p:cNvPr id="5" name="フッター プレースホルダー 4">
            <a:extLst>
              <a:ext uri="{FF2B5EF4-FFF2-40B4-BE49-F238E27FC236}">
                <a16:creationId xmlns:a16="http://schemas.microsoft.com/office/drawing/2014/main" id="{35354EF6-8088-4FF5-99E2-63954AB23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DEAE06-B293-4787-8DDD-19AE0FF80C42}"/>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2264725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BFEC90-11D6-4FCE-93FC-ACD46806BEE5}"/>
              </a:ext>
            </a:extLst>
          </p:cNvPr>
          <p:cNvSpPr>
            <a:spLocks noGrp="1"/>
          </p:cNvSpPr>
          <p:nvPr>
            <p:ph type="title" hasCustomPrompt="1"/>
          </p:nvPr>
        </p:nvSpPr>
        <p:spPr>
          <a:xfrm>
            <a:off x="838200" y="68608"/>
            <a:ext cx="10515600" cy="904382"/>
          </a:xfrm>
        </p:spPr>
        <p:txBody>
          <a:bodyPr>
            <a:normAutofit/>
          </a:bodyPr>
          <a:lstStyle>
            <a:lvl1pPr>
              <a:defRPr sz="3600" b="1">
                <a:latin typeface="+mj-ea"/>
                <a:ea typeface="+mj-ea"/>
              </a:defRPr>
            </a:lvl1pPr>
          </a:lstStyle>
          <a:p>
            <a:r>
              <a:rPr kumimoji="1" lang="ja-JP" altLang="en-US"/>
              <a:t>マスター タイトルの書式設定</a:t>
            </a:r>
            <a:r>
              <a:rPr kumimoji="1" lang="en-US" altLang="ja-JP" dirty="0"/>
              <a:t>d</a:t>
            </a:r>
            <a:endParaRPr kumimoji="1" lang="ja-JP" altLang="en-US" dirty="0"/>
          </a:p>
        </p:txBody>
      </p:sp>
      <p:sp>
        <p:nvSpPr>
          <p:cNvPr id="3" name="コンテンツ プレースホルダー 2">
            <a:extLst>
              <a:ext uri="{FF2B5EF4-FFF2-40B4-BE49-F238E27FC236}">
                <a16:creationId xmlns:a16="http://schemas.microsoft.com/office/drawing/2014/main" id="{1CD6D74E-3B43-4334-BBFF-6D7A81FD695F}"/>
              </a:ext>
            </a:extLst>
          </p:cNvPr>
          <p:cNvSpPr>
            <a:spLocks noGrp="1"/>
          </p:cNvSpPr>
          <p:nvPr>
            <p:ph idx="1"/>
          </p:nvPr>
        </p:nvSpPr>
        <p:spPr>
          <a:xfrm>
            <a:off x="838200" y="1168841"/>
            <a:ext cx="10515600" cy="5064981"/>
          </a:xfrm>
        </p:spPr>
        <p:txBody>
          <a:bodyPr/>
          <a:lstStyle>
            <a:lvl1pPr>
              <a:defRPr sz="2400">
                <a:latin typeface="ＭＳ Ｐゴシック" panose="020B0600070205080204" pitchFamily="50" charset="-128"/>
                <a:ea typeface="ＭＳ Ｐゴシック" panose="020B0600070205080204" pitchFamily="50" charset="-128"/>
              </a:defRPr>
            </a:lvl1pPr>
            <a:lvl2pPr>
              <a:defRPr>
                <a:latin typeface="ＭＳ Ｐゴシック" panose="020B0600070205080204" pitchFamily="50" charset="-128"/>
                <a:ea typeface="ＭＳ Ｐゴシック" panose="020B0600070205080204" pitchFamily="50" charset="-128"/>
              </a:defRPr>
            </a:lvl2pPr>
            <a:lvl3pPr>
              <a:defRPr>
                <a:latin typeface="ＭＳ Ｐゴシック" panose="020B0600070205080204" pitchFamily="50" charset="-128"/>
                <a:ea typeface="ＭＳ Ｐゴシック" panose="020B0600070205080204" pitchFamily="50" charset="-128"/>
              </a:defRPr>
            </a:lvl3pPr>
            <a:lvl4pPr>
              <a:defRPr>
                <a:latin typeface="ＭＳ Ｐゴシック" panose="020B0600070205080204" pitchFamily="50" charset="-128"/>
                <a:ea typeface="ＭＳ Ｐゴシック" panose="020B0600070205080204" pitchFamily="50" charset="-128"/>
              </a:defRPr>
            </a:lvl4pPr>
            <a:lvl5pPr>
              <a:defRPr>
                <a:latin typeface="ＭＳ Ｐゴシック" panose="020B0600070205080204" pitchFamily="50" charset="-128"/>
                <a:ea typeface="ＭＳ Ｐゴシック" panose="020B0600070205080204" pitchFamily="50" charset="-128"/>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JP" altLang="en-US" dirty="0"/>
          </a:p>
        </p:txBody>
      </p:sp>
      <p:sp>
        <p:nvSpPr>
          <p:cNvPr id="5" name="フッター プレースホルダー 4">
            <a:extLst>
              <a:ext uri="{FF2B5EF4-FFF2-40B4-BE49-F238E27FC236}">
                <a16:creationId xmlns:a16="http://schemas.microsoft.com/office/drawing/2014/main" id="{921E2D75-9585-427C-9F34-5387EA5E37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2FE555-4FFA-469B-B244-6BA43D21E039}"/>
              </a:ext>
            </a:extLst>
          </p:cNvPr>
          <p:cNvSpPr>
            <a:spLocks noGrp="1"/>
          </p:cNvSpPr>
          <p:nvPr>
            <p:ph type="sldNum" sz="quarter" idx="12"/>
          </p:nvPr>
        </p:nvSpPr>
        <p:spPr>
          <a:xfrm>
            <a:off x="9067800" y="6356349"/>
            <a:ext cx="2743200" cy="365125"/>
          </a:xfrm>
        </p:spPr>
        <p:txBody>
          <a:bodyPr/>
          <a:lstStyle>
            <a:lvl1pPr>
              <a:defRPr sz="1800">
                <a:solidFill>
                  <a:schemeClr val="tx1"/>
                </a:solidFill>
                <a:latin typeface="MS PGothic" panose="020B0600070205080204" pitchFamily="34" charset="-128"/>
                <a:ea typeface="MS PGothic" panose="020B0600070205080204" pitchFamily="34" charset="-128"/>
              </a:defRPr>
            </a:lvl1pPr>
          </a:lstStyle>
          <a:p>
            <a:fld id="{6B65950B-AD61-4ED9-A41B-94A1DCC0BABE}" type="slidenum">
              <a:rPr lang="ja-JP" altLang="en-US" smtClean="0"/>
              <a:pPr/>
              <a:t>‹#›</a:t>
            </a:fld>
            <a:endParaRPr lang="ja-JP" altLang="en-US" dirty="0"/>
          </a:p>
        </p:txBody>
      </p:sp>
      <p:sp>
        <p:nvSpPr>
          <p:cNvPr id="7" name="正方形/長方形 6">
            <a:extLst>
              <a:ext uri="{FF2B5EF4-FFF2-40B4-BE49-F238E27FC236}">
                <a16:creationId xmlns:a16="http://schemas.microsoft.com/office/drawing/2014/main" id="{1A5A5ED5-5DB0-115B-3AE0-34D5A6CCFA67}"/>
              </a:ext>
            </a:extLst>
          </p:cNvPr>
          <p:cNvSpPr/>
          <p:nvPr/>
        </p:nvSpPr>
        <p:spPr>
          <a:xfrm flipV="1">
            <a:off x="1" y="864703"/>
            <a:ext cx="12192000" cy="71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38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4A35A-2FDB-4E91-8FD1-10F734DC5F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1E5215-8ED9-4D54-9CC6-648989C8F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039D65-4254-4F46-8A40-FC753082A762}"/>
              </a:ext>
            </a:extLst>
          </p:cNvPr>
          <p:cNvSpPr>
            <a:spLocks noGrp="1"/>
          </p:cNvSpPr>
          <p:nvPr>
            <p:ph type="dt" sz="half" idx="10"/>
          </p:nvPr>
        </p:nvSpPr>
        <p:spPr/>
        <p:txBody>
          <a:bodyPr/>
          <a:lstStyle/>
          <a:p>
            <a:fld id="{8ED0874A-FCC9-4E16-90E4-14F40F41DD78}" type="datetime1">
              <a:rPr kumimoji="1" lang="ja-JP" altLang="en-US" smtClean="0"/>
              <a:t>2025/1/21</a:t>
            </a:fld>
            <a:endParaRPr kumimoji="1" lang="ja-JP" altLang="en-US"/>
          </a:p>
        </p:txBody>
      </p:sp>
      <p:sp>
        <p:nvSpPr>
          <p:cNvPr id="5" name="フッター プレースホルダー 4">
            <a:extLst>
              <a:ext uri="{FF2B5EF4-FFF2-40B4-BE49-F238E27FC236}">
                <a16:creationId xmlns:a16="http://schemas.microsoft.com/office/drawing/2014/main" id="{C01CF448-F8BB-4A06-8796-B2963302D2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CBE8F4-F028-44E3-9A5E-14E753A29389}"/>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138894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60B81E-DFA3-439A-9653-67527DC9A57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881B7E2-FD4D-448C-A5CF-8164E11095E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2EE18F0-5DC2-4A14-A217-95BF4E0BFB6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F7B1852-EBC8-422A-9246-BFC3923D219D}"/>
              </a:ext>
            </a:extLst>
          </p:cNvPr>
          <p:cNvSpPr>
            <a:spLocks noGrp="1"/>
          </p:cNvSpPr>
          <p:nvPr>
            <p:ph type="dt" sz="half" idx="10"/>
          </p:nvPr>
        </p:nvSpPr>
        <p:spPr/>
        <p:txBody>
          <a:bodyPr/>
          <a:lstStyle/>
          <a:p>
            <a:fld id="{1ACF68B8-292E-4377-A26A-8C77F2C452E0}" type="datetime1">
              <a:rPr kumimoji="1" lang="ja-JP" altLang="en-US" smtClean="0"/>
              <a:t>2025/1/21</a:t>
            </a:fld>
            <a:endParaRPr kumimoji="1" lang="ja-JP" altLang="en-US"/>
          </a:p>
        </p:txBody>
      </p:sp>
      <p:sp>
        <p:nvSpPr>
          <p:cNvPr id="6" name="フッター プレースホルダー 5">
            <a:extLst>
              <a:ext uri="{FF2B5EF4-FFF2-40B4-BE49-F238E27FC236}">
                <a16:creationId xmlns:a16="http://schemas.microsoft.com/office/drawing/2014/main" id="{E346D241-ACA6-4923-9465-D8E3D6D19F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845141-9A02-4B16-A281-8F7A8B611CB1}"/>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331053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7E187-1B0E-49C0-AE54-811C0A94D74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90B63F9-18BB-4935-B3CA-A146A5873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BA63B2C-567F-48E1-BA82-29D684DA6B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84368D-D135-4FDF-A903-FEA3C942E7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CF1D47D-DD6E-474B-86CF-54408957ED9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199E946-1C62-45F4-A21E-8CF933DDA447}"/>
              </a:ext>
            </a:extLst>
          </p:cNvPr>
          <p:cNvSpPr>
            <a:spLocks noGrp="1"/>
          </p:cNvSpPr>
          <p:nvPr>
            <p:ph type="dt" sz="half" idx="10"/>
          </p:nvPr>
        </p:nvSpPr>
        <p:spPr/>
        <p:txBody>
          <a:bodyPr/>
          <a:lstStyle/>
          <a:p>
            <a:fld id="{D2A63A0C-B169-44C6-8F16-2D421263F93F}" type="datetime1">
              <a:rPr kumimoji="1" lang="ja-JP" altLang="en-US" smtClean="0"/>
              <a:t>2025/1/21</a:t>
            </a:fld>
            <a:endParaRPr kumimoji="1" lang="ja-JP" altLang="en-US"/>
          </a:p>
        </p:txBody>
      </p:sp>
      <p:sp>
        <p:nvSpPr>
          <p:cNvPr id="8" name="フッター プレースホルダー 7">
            <a:extLst>
              <a:ext uri="{FF2B5EF4-FFF2-40B4-BE49-F238E27FC236}">
                <a16:creationId xmlns:a16="http://schemas.microsoft.com/office/drawing/2014/main" id="{94C7ADDC-55E1-4F82-B4F8-3919661FFF0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543E11A-1C04-45B2-AB21-CBE986BABCB9}"/>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313211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05A27F-CB05-422A-9D8F-A8DEE085F33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0767AF5-68E5-4796-ADF5-DE759370F31B}"/>
              </a:ext>
            </a:extLst>
          </p:cNvPr>
          <p:cNvSpPr>
            <a:spLocks noGrp="1"/>
          </p:cNvSpPr>
          <p:nvPr>
            <p:ph type="dt" sz="half" idx="10"/>
          </p:nvPr>
        </p:nvSpPr>
        <p:spPr/>
        <p:txBody>
          <a:bodyPr/>
          <a:lstStyle/>
          <a:p>
            <a:fld id="{1DB575F4-948D-488E-AA1A-B44B870E83CA}" type="datetime1">
              <a:rPr kumimoji="1" lang="ja-JP" altLang="en-US" smtClean="0"/>
              <a:t>2025/1/21</a:t>
            </a:fld>
            <a:endParaRPr kumimoji="1" lang="ja-JP" altLang="en-US"/>
          </a:p>
        </p:txBody>
      </p:sp>
      <p:sp>
        <p:nvSpPr>
          <p:cNvPr id="4" name="フッター プレースホルダー 3">
            <a:extLst>
              <a:ext uri="{FF2B5EF4-FFF2-40B4-BE49-F238E27FC236}">
                <a16:creationId xmlns:a16="http://schemas.microsoft.com/office/drawing/2014/main" id="{79A82109-E7C2-4AF2-871F-44F3FC0C98D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DF24AED-175C-4250-9B96-61BE36B0285D}"/>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13775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5A150A9-567E-47C7-B295-9D9E47F46E98}"/>
              </a:ext>
            </a:extLst>
          </p:cNvPr>
          <p:cNvSpPr>
            <a:spLocks noGrp="1"/>
          </p:cNvSpPr>
          <p:nvPr>
            <p:ph type="dt" sz="half" idx="10"/>
          </p:nvPr>
        </p:nvSpPr>
        <p:spPr/>
        <p:txBody>
          <a:bodyPr/>
          <a:lstStyle/>
          <a:p>
            <a:fld id="{C69BABED-EA47-42C0-8A9D-A6693BD2964E}" type="datetime1">
              <a:rPr kumimoji="1" lang="ja-JP" altLang="en-US" smtClean="0"/>
              <a:t>2025/1/21</a:t>
            </a:fld>
            <a:endParaRPr kumimoji="1" lang="ja-JP" altLang="en-US"/>
          </a:p>
        </p:txBody>
      </p:sp>
      <p:sp>
        <p:nvSpPr>
          <p:cNvPr id="3" name="フッター プレースホルダー 2">
            <a:extLst>
              <a:ext uri="{FF2B5EF4-FFF2-40B4-BE49-F238E27FC236}">
                <a16:creationId xmlns:a16="http://schemas.microsoft.com/office/drawing/2014/main" id="{EDB63AC7-2846-4E05-A0EB-576382BC477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870E7B-1675-469B-AABD-18FCE014DDE3}"/>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19299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C737A-B74A-4DBB-B70B-7E14FFD20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E88AFE-B45C-4879-839C-43DC9E8A9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52FE4AF-72C4-49BB-84CD-8F2DAE88E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5568AF-434E-481C-A203-97425471CC08}"/>
              </a:ext>
            </a:extLst>
          </p:cNvPr>
          <p:cNvSpPr>
            <a:spLocks noGrp="1"/>
          </p:cNvSpPr>
          <p:nvPr>
            <p:ph type="dt" sz="half" idx="10"/>
          </p:nvPr>
        </p:nvSpPr>
        <p:spPr/>
        <p:txBody>
          <a:bodyPr/>
          <a:lstStyle/>
          <a:p>
            <a:fld id="{3BD52089-5EF1-41B5-AC29-B70134A8EC18}" type="datetime1">
              <a:rPr kumimoji="1" lang="ja-JP" altLang="en-US" smtClean="0"/>
              <a:t>2025/1/21</a:t>
            </a:fld>
            <a:endParaRPr kumimoji="1" lang="ja-JP" altLang="en-US"/>
          </a:p>
        </p:txBody>
      </p:sp>
      <p:sp>
        <p:nvSpPr>
          <p:cNvPr id="6" name="フッター プレースホルダー 5">
            <a:extLst>
              <a:ext uri="{FF2B5EF4-FFF2-40B4-BE49-F238E27FC236}">
                <a16:creationId xmlns:a16="http://schemas.microsoft.com/office/drawing/2014/main" id="{75F60B39-6D24-4E48-99EA-CCA317AFA3B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985314-17F9-4C6A-A2AE-E5539738EFE9}"/>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231829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40A11-E7DC-4627-905F-ED05D25B243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27CA9C6-86B4-431A-951F-0619340D4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A39DA60B-2387-42FD-B257-01D6B7817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3EDC87-FBFE-4629-B24C-622D041115A9}"/>
              </a:ext>
            </a:extLst>
          </p:cNvPr>
          <p:cNvSpPr>
            <a:spLocks noGrp="1"/>
          </p:cNvSpPr>
          <p:nvPr>
            <p:ph type="dt" sz="half" idx="10"/>
          </p:nvPr>
        </p:nvSpPr>
        <p:spPr/>
        <p:txBody>
          <a:bodyPr/>
          <a:lstStyle/>
          <a:p>
            <a:fld id="{1D9104C9-020A-4EEC-B33A-9CB4DC6E910C}" type="datetime1">
              <a:rPr kumimoji="1" lang="ja-JP" altLang="en-US" smtClean="0"/>
              <a:t>2025/1/21</a:t>
            </a:fld>
            <a:endParaRPr kumimoji="1" lang="ja-JP" altLang="en-US"/>
          </a:p>
        </p:txBody>
      </p:sp>
      <p:sp>
        <p:nvSpPr>
          <p:cNvPr id="6" name="フッター プレースホルダー 5">
            <a:extLst>
              <a:ext uri="{FF2B5EF4-FFF2-40B4-BE49-F238E27FC236}">
                <a16:creationId xmlns:a16="http://schemas.microsoft.com/office/drawing/2014/main" id="{B1CE5A56-E781-4A2B-949D-E99370E9E2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0180AA-42F3-4736-9A5B-5C6677781E1A}"/>
              </a:ext>
            </a:extLst>
          </p:cNvPr>
          <p:cNvSpPr>
            <a:spLocks noGrp="1"/>
          </p:cNvSpPr>
          <p:nvPr>
            <p:ph type="sldNum" sz="quarter" idx="12"/>
          </p:nvPr>
        </p:nvSpPr>
        <p:spPr/>
        <p:txBody>
          <a:bodyPr/>
          <a:lstStyle/>
          <a:p>
            <a:fld id="{6B65950B-AD61-4ED9-A41B-94A1DCC0BABE}" type="slidenum">
              <a:rPr kumimoji="1" lang="ja-JP" altLang="en-US" smtClean="0"/>
              <a:t>‹#›</a:t>
            </a:fld>
            <a:endParaRPr kumimoji="1" lang="ja-JP" altLang="en-US"/>
          </a:p>
        </p:txBody>
      </p:sp>
    </p:spTree>
    <p:extLst>
      <p:ext uri="{BB962C8B-B14F-4D97-AF65-F5344CB8AC3E}">
        <p14:creationId xmlns:p14="http://schemas.microsoft.com/office/powerpoint/2010/main" val="301838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E503CAE-E1E9-4C2A-9256-769B82C785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86F50-0902-46B1-8F0E-37171D4A52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619485D-6D92-4E0C-A503-A97799E4B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CC2E2-103F-4D48-9D82-49477B8EEA19}" type="datetime1">
              <a:rPr kumimoji="1" lang="ja-JP" altLang="en-US" smtClean="0"/>
              <a:t>2025/1/21</a:t>
            </a:fld>
            <a:endParaRPr kumimoji="1" lang="ja-JP" altLang="en-US"/>
          </a:p>
        </p:txBody>
      </p:sp>
      <p:sp>
        <p:nvSpPr>
          <p:cNvPr id="5" name="フッター プレースホルダー 4">
            <a:extLst>
              <a:ext uri="{FF2B5EF4-FFF2-40B4-BE49-F238E27FC236}">
                <a16:creationId xmlns:a16="http://schemas.microsoft.com/office/drawing/2014/main" id="{606A40E7-93C9-4B5C-B280-933A5E09C7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8C2B965-343E-4DCF-BE40-C536B683C8C4}"/>
              </a:ext>
            </a:extLst>
          </p:cNvPr>
          <p:cNvSpPr>
            <a:spLocks noGrp="1"/>
          </p:cNvSpPr>
          <p:nvPr>
            <p:ph type="sldNum" sz="quarter" idx="4"/>
          </p:nvPr>
        </p:nvSpPr>
        <p:spPr>
          <a:xfrm>
            <a:off x="8610600" y="6247984"/>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6B65950B-AD61-4ED9-A41B-94A1DCC0BABE}" type="slidenum">
              <a:rPr lang="ja-JP" altLang="en-US" smtClean="0"/>
              <a:pPr/>
              <a:t>‹#›</a:t>
            </a:fld>
            <a:endParaRPr lang="ja-JP" altLang="en-US" dirty="0"/>
          </a:p>
        </p:txBody>
      </p:sp>
    </p:spTree>
    <p:extLst>
      <p:ext uri="{BB962C8B-B14F-4D97-AF65-F5344CB8AC3E}">
        <p14:creationId xmlns:p14="http://schemas.microsoft.com/office/powerpoint/2010/main" val="31805344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7FA037-459A-40D3-82C9-F21991CF0B72}"/>
              </a:ext>
            </a:extLst>
          </p:cNvPr>
          <p:cNvSpPr>
            <a:spLocks noGrp="1"/>
          </p:cNvSpPr>
          <p:nvPr>
            <p:ph type="ctrTitle"/>
          </p:nvPr>
        </p:nvSpPr>
        <p:spPr>
          <a:xfrm>
            <a:off x="2758011" y="2828897"/>
            <a:ext cx="9144000" cy="2128450"/>
          </a:xfrm>
        </p:spPr>
        <p:txBody>
          <a:bodyPr>
            <a:normAutofit fontScale="90000"/>
          </a:bodyPr>
          <a:lstStyle/>
          <a:p>
            <a:r>
              <a:rPr lang="en" altLang="ja-JP" sz="4000" b="1" dirty="0">
                <a:latin typeface="+mn-ea"/>
                <a:ea typeface="+mn-ea"/>
              </a:rPr>
              <a:t>LLM</a:t>
            </a:r>
            <a:r>
              <a:rPr lang="ja-JP" altLang="en-US" sz="4000" b="1">
                <a:latin typeface="+mn-ea"/>
                <a:ea typeface="+mn-ea"/>
              </a:rPr>
              <a:t>によるプログラミング初学者の</a:t>
            </a:r>
            <a:br>
              <a:rPr lang="en-US" altLang="ja-JP" dirty="0">
                <a:latin typeface="+mn-ea"/>
                <a:ea typeface="+mn-ea"/>
              </a:rPr>
            </a:br>
            <a:r>
              <a:rPr lang="ja-JP" altLang="en-US" sz="4000" b="1">
                <a:latin typeface="+mn-ea"/>
                <a:ea typeface="+mn-ea"/>
              </a:rPr>
              <a:t>スキル分析と問題作成による学習支援</a:t>
            </a:r>
            <a:br>
              <a:rPr lang="ja-JP" altLang="en-US" sz="4000" b="1">
                <a:latin typeface="+mn-ea"/>
                <a:ea typeface="+mn-ea"/>
              </a:rPr>
            </a:br>
            <a:br>
              <a:rPr lang="ja-JP" altLang="en-US" sz="4000" b="1" dirty="0">
                <a:latin typeface="+mn-ea"/>
                <a:ea typeface="+mn-ea"/>
              </a:rPr>
            </a:br>
            <a:br>
              <a:rPr lang="en-US" altLang="ja-JP" sz="4000" b="1" dirty="0">
                <a:latin typeface="+mn-ea"/>
                <a:ea typeface="+mn-ea"/>
              </a:rPr>
            </a:br>
            <a:endParaRPr kumimoji="1" lang="ja-JP" altLang="en-US" sz="4000" b="1" dirty="0">
              <a:latin typeface="+mn-ea"/>
              <a:ea typeface="+mn-ea"/>
            </a:endParaRPr>
          </a:p>
        </p:txBody>
      </p:sp>
      <p:sp>
        <p:nvSpPr>
          <p:cNvPr id="3" name="字幕 2">
            <a:extLst>
              <a:ext uri="{FF2B5EF4-FFF2-40B4-BE49-F238E27FC236}">
                <a16:creationId xmlns:a16="http://schemas.microsoft.com/office/drawing/2014/main" id="{478CE590-41AB-43F6-A0BB-01380D8C1466}"/>
              </a:ext>
            </a:extLst>
          </p:cNvPr>
          <p:cNvSpPr>
            <a:spLocks noGrp="1"/>
          </p:cNvSpPr>
          <p:nvPr>
            <p:ph type="subTitle" idx="1"/>
          </p:nvPr>
        </p:nvSpPr>
        <p:spPr>
          <a:xfrm>
            <a:off x="2758011" y="5065713"/>
            <a:ext cx="9144000" cy="1655762"/>
          </a:xfrm>
        </p:spPr>
        <p:txBody>
          <a:bodyPr>
            <a:normAutofit/>
          </a:bodyPr>
          <a:lstStyle/>
          <a:p>
            <a:pPr algn="r"/>
            <a:r>
              <a:rPr lang="en-US" altLang="ja-JP" sz="2000" dirty="0">
                <a:latin typeface="メイリオ" panose="020B0604030504040204" pitchFamily="50" charset="-128"/>
                <a:ea typeface="メイリオ" panose="020B0604030504040204" pitchFamily="50" charset="-128"/>
              </a:rPr>
              <a:t>2025</a:t>
            </a:r>
            <a:r>
              <a:rPr lang="ja-JP" altLang="en-US" sz="2000">
                <a:latin typeface="メイリオ" panose="020B0604030504040204" pitchFamily="50" charset="-128"/>
                <a:ea typeface="メイリオ" panose="020B0604030504040204" pitchFamily="50" charset="-128"/>
              </a:rPr>
              <a:t>年</a:t>
            </a:r>
            <a:r>
              <a:rPr lang="en-US" altLang="ja-JP" dirty="0">
                <a:latin typeface="メイリオ" panose="020B0604030504040204" pitchFamily="50" charset="-128"/>
                <a:ea typeface="メイリオ" panose="020B0604030504040204" pitchFamily="50" charset="-128"/>
              </a:rPr>
              <a:t>1</a:t>
            </a:r>
            <a:r>
              <a:rPr lang="ja-JP" altLang="en-US" sz="2000">
                <a:latin typeface="メイリオ" panose="020B0604030504040204" pitchFamily="50" charset="-128"/>
                <a:ea typeface="メイリオ" panose="020B0604030504040204" pitchFamily="50" charset="-128"/>
              </a:rPr>
              <a:t>月</a:t>
            </a:r>
            <a:r>
              <a:rPr lang="en-US" altLang="ja-JP" sz="2000" dirty="0">
                <a:latin typeface="メイリオ" panose="020B0604030504040204" pitchFamily="50" charset="-128"/>
                <a:ea typeface="メイリオ" panose="020B0604030504040204" pitchFamily="50" charset="-128"/>
              </a:rPr>
              <a:t>24</a:t>
            </a:r>
            <a:r>
              <a:rPr lang="ja-JP" altLang="en-US" sz="2000">
                <a:latin typeface="メイリオ" panose="020B0604030504040204" pitchFamily="50" charset="-128"/>
                <a:ea typeface="メイリオ" panose="020B0604030504040204" pitchFamily="50" charset="-128"/>
              </a:rPr>
              <a:t>日</a:t>
            </a:r>
            <a:endParaRPr lang="en-US" altLang="ja-JP" sz="2000" dirty="0">
              <a:latin typeface="メイリオ" panose="020B0604030504040204" pitchFamily="50" charset="-128"/>
              <a:ea typeface="メイリオ" panose="020B0604030504040204" pitchFamily="50" charset="-128"/>
            </a:endParaRPr>
          </a:p>
          <a:p>
            <a:pPr algn="r"/>
            <a:r>
              <a:rPr lang="ja-JP" altLang="en-US" sz="2000">
                <a:latin typeface="メイリオ" panose="020B0604030504040204" pitchFamily="50" charset="-128"/>
                <a:ea typeface="メイリオ" panose="020B0604030504040204" pitchFamily="50" charset="-128"/>
              </a:rPr>
              <a:t>制御・情報システム工学専攻 </a:t>
            </a:r>
            <a:r>
              <a:rPr lang="en-US" altLang="ja-JP" sz="2000" dirty="0">
                <a:latin typeface="メイリオ" panose="020B0604030504040204" pitchFamily="50" charset="-128"/>
                <a:ea typeface="メイリオ" panose="020B0604030504040204" pitchFamily="50" charset="-128"/>
              </a:rPr>
              <a:t>2</a:t>
            </a:r>
            <a:r>
              <a:rPr lang="ja-JP" altLang="en-US" sz="2000">
                <a:latin typeface="メイリオ" panose="020B0604030504040204" pitchFamily="50" charset="-128"/>
                <a:ea typeface="メイリオ" panose="020B0604030504040204" pitchFamily="50" charset="-128"/>
              </a:rPr>
              <a:t>年 </a:t>
            </a:r>
            <a:r>
              <a:rPr lang="en-US" altLang="ja-JP" sz="2000" dirty="0">
                <a:latin typeface="メイリオ" panose="020B0604030504040204" pitchFamily="50" charset="-128"/>
                <a:ea typeface="メイリオ" panose="020B0604030504040204" pitchFamily="50" charset="-128"/>
              </a:rPr>
              <a:t>23-B06</a:t>
            </a:r>
            <a:r>
              <a:rPr lang="ja-JP" altLang="en-US" sz="2000">
                <a:latin typeface="メイリオ" panose="020B0604030504040204" pitchFamily="50" charset="-128"/>
                <a:ea typeface="メイリオ" panose="020B0604030504040204" pitchFamily="50" charset="-128"/>
              </a:rPr>
              <a:t> </a:t>
            </a:r>
            <a:endParaRPr lang="en-US" altLang="ja-JP" sz="2000" dirty="0">
              <a:latin typeface="メイリオ" panose="020B0604030504040204" pitchFamily="50" charset="-128"/>
              <a:ea typeface="メイリオ" panose="020B0604030504040204" pitchFamily="50" charset="-128"/>
            </a:endParaRPr>
          </a:p>
          <a:p>
            <a:pPr algn="r"/>
            <a:r>
              <a:rPr lang="ja-JP" altLang="en-US" sz="2000" dirty="0">
                <a:latin typeface="メイリオ" panose="020B0604030504040204" pitchFamily="50" charset="-128"/>
                <a:ea typeface="メイリオ" panose="020B0604030504040204" pitchFamily="50" charset="-128"/>
              </a:rPr>
              <a:t>大枝研究室　長谷川駿一</a:t>
            </a:r>
            <a:endParaRPr kumimoji="1" lang="ja-JP" altLang="en-US" sz="2000" dirty="0">
              <a:latin typeface="メイリオ" panose="020B0604030504040204" pitchFamily="50" charset="-128"/>
              <a:ea typeface="メイリオ" panose="020B0604030504040204" pitchFamily="50" charset="-128"/>
            </a:endParaRPr>
          </a:p>
        </p:txBody>
      </p:sp>
      <p:sp>
        <p:nvSpPr>
          <p:cNvPr id="5" name="スライド番号プレースホルダー 3">
            <a:extLst>
              <a:ext uri="{FF2B5EF4-FFF2-40B4-BE49-F238E27FC236}">
                <a16:creationId xmlns:a16="http://schemas.microsoft.com/office/drawing/2014/main" id="{AEC29454-7447-03DC-2D98-EF075078B097}"/>
              </a:ext>
            </a:extLst>
          </p:cNvPr>
          <p:cNvSpPr>
            <a:spLocks noGrp="1"/>
          </p:cNvSpPr>
          <p:nvPr>
            <p:ph type="sldNum" sz="quarter" idx="12"/>
          </p:nvPr>
        </p:nvSpPr>
        <p:spPr>
          <a:xfrm>
            <a:off x="9067800" y="6365874"/>
            <a:ext cx="2743200" cy="365125"/>
          </a:xfrm>
        </p:spPr>
        <p:txBody>
          <a:bodyPr/>
          <a:lstStyle/>
          <a:p>
            <a:fld id="{6B65950B-AD61-4ED9-A41B-94A1DCC0BABE}" type="slidenum">
              <a:rPr lang="ja-JP" altLang="en-US" smtClean="0"/>
              <a:pPr/>
              <a:t>1</a:t>
            </a:fld>
            <a:endParaRPr lang="ja-JP" altLang="en-US" dirty="0"/>
          </a:p>
        </p:txBody>
      </p:sp>
    </p:spTree>
    <p:extLst>
      <p:ext uri="{BB962C8B-B14F-4D97-AF65-F5344CB8AC3E}">
        <p14:creationId xmlns:p14="http://schemas.microsoft.com/office/powerpoint/2010/main" val="2967351777"/>
      </p:ext>
    </p:extLst>
  </p:cSld>
  <p:clrMapOvr>
    <a:masterClrMapping/>
  </p:clrMapOvr>
  <mc:AlternateContent xmlns:mc="http://schemas.openxmlformats.org/markup-compatibility/2006" xmlns:p14="http://schemas.microsoft.com/office/powerpoint/2010/main">
    <mc:Choice Requires="p14">
      <p:transition spd="slow" p14:dur="2000" advTm="15474"/>
    </mc:Choice>
    <mc:Fallback xmlns="">
      <p:transition spd="slow" advTm="154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040591-BA5E-BA73-2027-02FA27803F8F}"/>
              </a:ext>
            </a:extLst>
          </p:cNvPr>
          <p:cNvSpPr>
            <a:spLocks noGrp="1"/>
          </p:cNvSpPr>
          <p:nvPr>
            <p:ph type="title"/>
          </p:nvPr>
        </p:nvSpPr>
        <p:spPr/>
        <p:txBody>
          <a:bodyPr>
            <a:normAutofit/>
          </a:bodyPr>
          <a:lstStyle/>
          <a:p>
            <a:r>
              <a:rPr kumimoji="1" lang="en" altLang="ja-JP" dirty="0"/>
              <a:t>Self-Consistency </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Wang, </a:t>
            </a:r>
            <a:r>
              <a:rPr kumimoji="1" lang="en" altLang="ja-JP" sz="2400" b="1" i="0" u="none" strike="noStrike" kern="1200" cap="none" spc="0" normalizeH="0" baseline="0" noProof="0" dirty="0" err="1">
                <a:ln>
                  <a:noFill/>
                </a:ln>
                <a:solidFill>
                  <a:prstClr val="black"/>
                </a:solidFill>
                <a:effectLst/>
                <a:uLnTx/>
                <a:uFillTx/>
                <a:latin typeface="メイリオ"/>
                <a:ea typeface="メイリオ"/>
                <a:cs typeface="+mj-cs"/>
              </a:rPr>
              <a:t>Xuezhi</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 et al., 2022</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a:t>
            </a:r>
            <a:r>
              <a:rPr kumimoji="1" lang="en" altLang="ja-JP" dirty="0"/>
              <a:t> </a:t>
            </a:r>
            <a:endParaRPr kumimoji="1" lang="ja-JP" altLang="en-US"/>
          </a:p>
        </p:txBody>
      </p:sp>
      <p:sp>
        <p:nvSpPr>
          <p:cNvPr id="3" name="コンテンツ プレースホルダー 2">
            <a:extLst>
              <a:ext uri="{FF2B5EF4-FFF2-40B4-BE49-F238E27FC236}">
                <a16:creationId xmlns:a16="http://schemas.microsoft.com/office/drawing/2014/main" id="{FF4B0FDB-F8D7-A649-8BE4-28512A2C0C34}"/>
              </a:ext>
            </a:extLst>
          </p:cNvPr>
          <p:cNvSpPr>
            <a:spLocks noGrp="1"/>
          </p:cNvSpPr>
          <p:nvPr>
            <p:ph idx="1"/>
          </p:nvPr>
        </p:nvSpPr>
        <p:spPr/>
        <p:txBody>
          <a:bodyPr/>
          <a:lstStyle/>
          <a:p>
            <a:pPr marL="0" indent="0">
              <a:buNone/>
            </a:pPr>
            <a:r>
              <a:rPr lang="ja-JP" altLang="en-US"/>
              <a:t>複数の推論パスを</a:t>
            </a:r>
            <a:r>
              <a:rPr lang="ja-JP" altLang="en-US">
                <a:solidFill>
                  <a:srgbClr val="FF0000"/>
                </a:solidFill>
              </a:rPr>
              <a:t>サンプリング</a:t>
            </a:r>
            <a:r>
              <a:rPr lang="ja-JP" altLang="en-US"/>
              <a:t>して</a:t>
            </a:r>
            <a:r>
              <a:rPr lang="en-US" altLang="ja-JP" dirty="0"/>
              <a:t>, </a:t>
            </a:r>
            <a:r>
              <a:rPr lang="ja-JP" altLang="en-US"/>
              <a:t>最も一貫した</a:t>
            </a:r>
            <a:r>
              <a:rPr lang="ja-JP" altLang="en-US">
                <a:solidFill>
                  <a:srgbClr val="FF0000"/>
                </a:solidFill>
              </a:rPr>
              <a:t>答えを選択</a:t>
            </a:r>
            <a:r>
              <a:rPr lang="ja-JP" altLang="en-US"/>
              <a:t>することで</a:t>
            </a:r>
            <a:r>
              <a:rPr lang="en-US" altLang="ja-JP" dirty="0"/>
              <a:t>, </a:t>
            </a:r>
            <a:br>
              <a:rPr lang="en-US" altLang="ja-JP" dirty="0"/>
            </a:br>
            <a:r>
              <a:rPr lang="ja-JP" altLang="en-US"/>
              <a:t>言語モデルの推論性能を向上させる</a:t>
            </a:r>
            <a:endParaRPr kumimoji="1" lang="ja-JP" altLang="en-US"/>
          </a:p>
        </p:txBody>
      </p:sp>
      <p:sp>
        <p:nvSpPr>
          <p:cNvPr id="4" name="スライド番号プレースホルダー 3">
            <a:extLst>
              <a:ext uri="{FF2B5EF4-FFF2-40B4-BE49-F238E27FC236}">
                <a16:creationId xmlns:a16="http://schemas.microsoft.com/office/drawing/2014/main" id="{E4F14C14-F33E-618E-E986-83A84DB77C62}"/>
              </a:ext>
            </a:extLst>
          </p:cNvPr>
          <p:cNvSpPr>
            <a:spLocks noGrp="1"/>
          </p:cNvSpPr>
          <p:nvPr>
            <p:ph type="sldNum" sz="quarter" idx="12"/>
          </p:nvPr>
        </p:nvSpPr>
        <p:spPr/>
        <p:txBody>
          <a:bodyPr/>
          <a:lstStyle/>
          <a:p>
            <a:fld id="{6B65950B-AD61-4ED9-A41B-94A1DCC0BABE}" type="slidenum">
              <a:rPr lang="ja-JP" altLang="en-US" smtClean="0"/>
              <a:pPr/>
              <a:t>10</a:t>
            </a:fld>
            <a:endParaRPr lang="ja-JP" altLang="en-US" dirty="0"/>
          </a:p>
        </p:txBody>
      </p:sp>
      <p:pic>
        <p:nvPicPr>
          <p:cNvPr id="5" name="図 4">
            <a:extLst>
              <a:ext uri="{FF2B5EF4-FFF2-40B4-BE49-F238E27FC236}">
                <a16:creationId xmlns:a16="http://schemas.microsoft.com/office/drawing/2014/main" id="{85F8F9E7-F4A6-7F58-AE68-F1BFCABA9CE7}"/>
              </a:ext>
            </a:extLst>
          </p:cNvPr>
          <p:cNvPicPr>
            <a:picLocks noChangeAspect="1"/>
          </p:cNvPicPr>
          <p:nvPr/>
        </p:nvPicPr>
        <p:blipFill>
          <a:blip r:embed="rId2"/>
          <a:stretch>
            <a:fillRect/>
          </a:stretch>
        </p:blipFill>
        <p:spPr>
          <a:xfrm>
            <a:off x="381000" y="1976403"/>
            <a:ext cx="7772400" cy="3597323"/>
          </a:xfrm>
          <a:prstGeom prst="rect">
            <a:avLst/>
          </a:prstGeom>
        </p:spPr>
      </p:pic>
      <p:pic>
        <p:nvPicPr>
          <p:cNvPr id="6" name="図 5">
            <a:extLst>
              <a:ext uri="{FF2B5EF4-FFF2-40B4-BE49-F238E27FC236}">
                <a16:creationId xmlns:a16="http://schemas.microsoft.com/office/drawing/2014/main" id="{51552361-19EA-96C2-A3E1-0D349C2596D3}"/>
              </a:ext>
            </a:extLst>
          </p:cNvPr>
          <p:cNvPicPr>
            <a:picLocks noChangeAspect="1"/>
          </p:cNvPicPr>
          <p:nvPr/>
        </p:nvPicPr>
        <p:blipFill>
          <a:blip r:embed="rId3"/>
          <a:srcRect r="67647"/>
          <a:stretch/>
        </p:blipFill>
        <p:spPr>
          <a:xfrm>
            <a:off x="8503043" y="1816923"/>
            <a:ext cx="2633283" cy="1734894"/>
          </a:xfrm>
          <a:prstGeom prst="rect">
            <a:avLst/>
          </a:prstGeom>
        </p:spPr>
      </p:pic>
      <p:pic>
        <p:nvPicPr>
          <p:cNvPr id="7" name="図 6">
            <a:extLst>
              <a:ext uri="{FF2B5EF4-FFF2-40B4-BE49-F238E27FC236}">
                <a16:creationId xmlns:a16="http://schemas.microsoft.com/office/drawing/2014/main" id="{62F36ADC-063D-A667-52F7-76B6E80E6716}"/>
              </a:ext>
            </a:extLst>
          </p:cNvPr>
          <p:cNvPicPr>
            <a:picLocks noChangeAspect="1"/>
          </p:cNvPicPr>
          <p:nvPr/>
        </p:nvPicPr>
        <p:blipFill>
          <a:blip r:embed="rId3"/>
          <a:srcRect l="31928" r="35719"/>
          <a:stretch/>
        </p:blipFill>
        <p:spPr>
          <a:xfrm>
            <a:off x="8621726" y="3721168"/>
            <a:ext cx="2514600" cy="1656702"/>
          </a:xfrm>
          <a:prstGeom prst="rect">
            <a:avLst/>
          </a:prstGeom>
        </p:spPr>
      </p:pic>
      <p:sp>
        <p:nvSpPr>
          <p:cNvPr id="9" name="テキスト ボックス 8">
            <a:extLst>
              <a:ext uri="{FF2B5EF4-FFF2-40B4-BE49-F238E27FC236}">
                <a16:creationId xmlns:a16="http://schemas.microsoft.com/office/drawing/2014/main" id="{F95CAA22-3BC5-13E5-C748-CAAF03F22DD4}"/>
              </a:ext>
            </a:extLst>
          </p:cNvPr>
          <p:cNvSpPr txBox="1"/>
          <p:nvPr/>
        </p:nvSpPr>
        <p:spPr>
          <a:xfrm>
            <a:off x="7654391" y="5958027"/>
            <a:ext cx="3625906" cy="369332"/>
          </a:xfrm>
          <a:prstGeom prst="rect">
            <a:avLst/>
          </a:prstGeom>
          <a:noFill/>
        </p:spPr>
        <p:txBody>
          <a:bodyPr wrap="square" rtlCol="0">
            <a:spAutoFit/>
          </a:bodyPr>
          <a:lstStyle/>
          <a:p>
            <a:r>
              <a:rPr lang="ja-JP" altLang="en-US">
                <a:latin typeface="MS PGothic" panose="020B0600070205080204" pitchFamily="34" charset="-128"/>
                <a:ea typeface="MS PGothic" panose="020B0600070205080204" pitchFamily="34" charset="-128"/>
              </a:rPr>
              <a:t>→</a:t>
            </a:r>
            <a:r>
              <a:rPr lang="en-US" altLang="ja-JP" dirty="0">
                <a:latin typeface="MS PGothic" panose="020B0600070205080204" pitchFamily="34" charset="-128"/>
                <a:ea typeface="MS PGothic" panose="020B0600070205080204" pitchFamily="34" charset="-128"/>
              </a:rPr>
              <a:t> </a:t>
            </a:r>
            <a:r>
              <a:rPr lang="ja-JP" altLang="en-US">
                <a:latin typeface="MS PGothic" panose="020B0600070205080204" pitchFamily="34" charset="-128"/>
                <a:ea typeface="MS PGothic" panose="020B0600070205080204" pitchFamily="34" charset="-128"/>
              </a:rPr>
              <a:t>特に</a:t>
            </a:r>
            <a:r>
              <a:rPr lang="ja-JP" altLang="en-US" b="1">
                <a:latin typeface="MS PGothic" panose="020B0600070205080204" pitchFamily="34" charset="-128"/>
                <a:ea typeface="MS PGothic" panose="020B0600070205080204" pitchFamily="34" charset="-128"/>
              </a:rPr>
              <a:t>数学的な分析タスクで有意</a:t>
            </a:r>
            <a:endParaRPr kumimoji="1" lang="en-US" altLang="ja-JP" b="1" dirty="0">
              <a:latin typeface="MS PGothic" panose="020B0600070205080204" pitchFamily="34" charset="-128"/>
              <a:ea typeface="MS PGothic" panose="020B0600070205080204" pitchFamily="34" charset="-128"/>
            </a:endParaRPr>
          </a:p>
        </p:txBody>
      </p:sp>
      <p:sp>
        <p:nvSpPr>
          <p:cNvPr id="10" name="テキスト ボックス 9">
            <a:extLst>
              <a:ext uri="{FF2B5EF4-FFF2-40B4-BE49-F238E27FC236}">
                <a16:creationId xmlns:a16="http://schemas.microsoft.com/office/drawing/2014/main" id="{A5362062-5EEE-C428-8C62-50FDFD25589D}"/>
              </a:ext>
            </a:extLst>
          </p:cNvPr>
          <p:cNvSpPr txBox="1"/>
          <p:nvPr/>
        </p:nvSpPr>
        <p:spPr>
          <a:xfrm>
            <a:off x="5906449" y="5580922"/>
            <a:ext cx="2246951"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Wang, et al., 2022, Figure 1</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1" name="テキスト ボックス 10">
            <a:extLst>
              <a:ext uri="{FF2B5EF4-FFF2-40B4-BE49-F238E27FC236}">
                <a16:creationId xmlns:a16="http://schemas.microsoft.com/office/drawing/2014/main" id="{9F5C3045-ACBB-D870-A087-9517AEBA7A1D}"/>
              </a:ext>
            </a:extLst>
          </p:cNvPr>
          <p:cNvSpPr txBox="1"/>
          <p:nvPr/>
        </p:nvSpPr>
        <p:spPr>
          <a:xfrm>
            <a:off x="8696853" y="5580922"/>
            <a:ext cx="286329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Wang, et al., 2022, Figure 3</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68887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F8EA7-97E2-E70C-85D4-83568CE4AD12}"/>
              </a:ext>
            </a:extLst>
          </p:cNvPr>
          <p:cNvSpPr>
            <a:spLocks noGrp="1"/>
          </p:cNvSpPr>
          <p:nvPr>
            <p:ph type="title"/>
          </p:nvPr>
        </p:nvSpPr>
        <p:spPr/>
        <p:txBody>
          <a:bodyPr/>
          <a:lstStyle/>
          <a:p>
            <a:r>
              <a:rPr kumimoji="1" lang="ja-JP" altLang="en-US"/>
              <a:t>提案手法</a:t>
            </a:r>
          </a:p>
        </p:txBody>
      </p:sp>
      <p:sp>
        <p:nvSpPr>
          <p:cNvPr id="3" name="コンテンツ プレースホルダー 2">
            <a:extLst>
              <a:ext uri="{FF2B5EF4-FFF2-40B4-BE49-F238E27FC236}">
                <a16:creationId xmlns:a16="http://schemas.microsoft.com/office/drawing/2014/main" id="{E85ABB59-32F9-73E3-26F1-ECB68C2D1EEF}"/>
              </a:ext>
            </a:extLst>
          </p:cNvPr>
          <p:cNvSpPr>
            <a:spLocks noGrp="1"/>
          </p:cNvSpPr>
          <p:nvPr>
            <p:ph idx="1"/>
          </p:nvPr>
        </p:nvSpPr>
        <p:spPr/>
        <p:txBody>
          <a:bodyPr numCol="2"/>
          <a:lstStyle/>
          <a:p>
            <a:pPr marL="0" indent="0">
              <a:buNone/>
            </a:pPr>
            <a:r>
              <a:rPr kumimoji="1" lang="en-US" altLang="ja-JP" dirty="0"/>
              <a:t>2</a:t>
            </a:r>
            <a:r>
              <a:rPr lang="ja-JP" altLang="en-US"/>
              <a:t>ステップによる問題作成システム</a:t>
            </a:r>
            <a:endParaRPr lang="en-US" altLang="ja-JP" dirty="0"/>
          </a:p>
          <a:p>
            <a:pPr marL="0" indent="0">
              <a:buNone/>
            </a:pPr>
            <a:r>
              <a:rPr lang="en-US" altLang="ja-JP" sz="2000" dirty="0"/>
              <a:t>Step1: </a:t>
            </a:r>
            <a:r>
              <a:rPr lang="ja-JP" altLang="en-US" sz="2000"/>
              <a:t>学生が解いた問題とソースコードから</a:t>
            </a:r>
            <a:br>
              <a:rPr lang="en-US" altLang="ja-JP" sz="2000" dirty="0"/>
            </a:br>
            <a:r>
              <a:rPr lang="ja-JP" altLang="en-US" sz="2000"/>
              <a:t>　　　　</a:t>
            </a:r>
            <a:r>
              <a:rPr lang="en-US" altLang="ja-JP" sz="2000" dirty="0"/>
              <a:t> </a:t>
            </a:r>
            <a:r>
              <a:rPr lang="ja-JP" altLang="en-US" sz="2000"/>
              <a:t>問題を生成</a:t>
            </a:r>
            <a:endParaRPr lang="en-US" altLang="ja-JP" sz="2000" dirty="0"/>
          </a:p>
        </p:txBody>
      </p:sp>
      <p:sp>
        <p:nvSpPr>
          <p:cNvPr id="4" name="スライド番号プレースホルダー 3">
            <a:extLst>
              <a:ext uri="{FF2B5EF4-FFF2-40B4-BE49-F238E27FC236}">
                <a16:creationId xmlns:a16="http://schemas.microsoft.com/office/drawing/2014/main" id="{8BD15AE2-C503-0481-8D85-C29444FD4193}"/>
              </a:ext>
            </a:extLst>
          </p:cNvPr>
          <p:cNvSpPr>
            <a:spLocks noGrp="1"/>
          </p:cNvSpPr>
          <p:nvPr>
            <p:ph type="sldNum" sz="quarter" idx="12"/>
          </p:nvPr>
        </p:nvSpPr>
        <p:spPr/>
        <p:txBody>
          <a:bodyPr/>
          <a:lstStyle/>
          <a:p>
            <a:fld id="{6B65950B-AD61-4ED9-A41B-94A1DCC0BABE}" type="slidenum">
              <a:rPr lang="ja-JP" altLang="en-US" smtClean="0"/>
              <a:pPr/>
              <a:t>11</a:t>
            </a:fld>
            <a:endParaRPr lang="ja-JP" altLang="en-US" dirty="0"/>
          </a:p>
        </p:txBody>
      </p:sp>
      <p:pic>
        <p:nvPicPr>
          <p:cNvPr id="8" name="図 7">
            <a:extLst>
              <a:ext uri="{FF2B5EF4-FFF2-40B4-BE49-F238E27FC236}">
                <a16:creationId xmlns:a16="http://schemas.microsoft.com/office/drawing/2014/main" id="{3B031AC6-E6FA-9EE1-4BA7-5F1374DE71F9}"/>
              </a:ext>
            </a:extLst>
          </p:cNvPr>
          <p:cNvPicPr>
            <a:picLocks noChangeAspect="1"/>
          </p:cNvPicPr>
          <p:nvPr/>
        </p:nvPicPr>
        <p:blipFill>
          <a:blip r:embed="rId2"/>
          <a:srcRect l="521" t="144" r="-521" b="42916"/>
          <a:stretch/>
        </p:blipFill>
        <p:spPr>
          <a:xfrm>
            <a:off x="706761" y="2291002"/>
            <a:ext cx="4944130" cy="3398157"/>
          </a:xfrm>
          <a:prstGeom prst="rect">
            <a:avLst/>
          </a:prstGeom>
        </p:spPr>
      </p:pic>
      <p:pic>
        <p:nvPicPr>
          <p:cNvPr id="9" name="図 8">
            <a:extLst>
              <a:ext uri="{FF2B5EF4-FFF2-40B4-BE49-F238E27FC236}">
                <a16:creationId xmlns:a16="http://schemas.microsoft.com/office/drawing/2014/main" id="{9D5CDF0E-A9B0-56F4-D882-01CFE5F8AE01}"/>
              </a:ext>
            </a:extLst>
          </p:cNvPr>
          <p:cNvPicPr>
            <a:picLocks noChangeAspect="1"/>
          </p:cNvPicPr>
          <p:nvPr/>
        </p:nvPicPr>
        <p:blipFill>
          <a:blip r:embed="rId3"/>
          <a:srcRect t="64460"/>
          <a:stretch/>
        </p:blipFill>
        <p:spPr>
          <a:xfrm>
            <a:off x="6440784" y="2936255"/>
            <a:ext cx="4913016" cy="2107649"/>
          </a:xfrm>
          <a:prstGeom prst="rect">
            <a:avLst/>
          </a:prstGeom>
        </p:spPr>
      </p:pic>
      <p:sp>
        <p:nvSpPr>
          <p:cNvPr id="10" name="テキスト ボックス 9">
            <a:extLst>
              <a:ext uri="{FF2B5EF4-FFF2-40B4-BE49-F238E27FC236}">
                <a16:creationId xmlns:a16="http://schemas.microsoft.com/office/drawing/2014/main" id="{8D1B4799-C5CB-00C8-C03D-9B028F9523C5}"/>
              </a:ext>
            </a:extLst>
          </p:cNvPr>
          <p:cNvSpPr txBox="1"/>
          <p:nvPr/>
        </p:nvSpPr>
        <p:spPr>
          <a:xfrm>
            <a:off x="6376861" y="1590883"/>
            <a:ext cx="4976939" cy="707886"/>
          </a:xfrm>
          <a:prstGeom prst="rect">
            <a:avLst/>
          </a:prstGeom>
          <a:noFill/>
        </p:spPr>
        <p:txBody>
          <a:bodyPr wrap="square" rtlCol="0">
            <a:spAutoFit/>
          </a:bodyPr>
          <a:lstStyle/>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Step2: Step1</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を</a:t>
            </a: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3</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回繰り返して生成した問題を</a:t>
            </a:r>
            <a:b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b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再評価</a:t>
            </a:r>
            <a:endParaRPr kumimoji="1" lang="ja-JP" altLang="en-US"/>
          </a:p>
        </p:txBody>
      </p:sp>
      <p:sp>
        <p:nvSpPr>
          <p:cNvPr id="11" name="右矢印 10">
            <a:extLst>
              <a:ext uri="{FF2B5EF4-FFF2-40B4-BE49-F238E27FC236}">
                <a16:creationId xmlns:a16="http://schemas.microsoft.com/office/drawing/2014/main" id="{0EB1DE9D-03BE-30EA-7C55-884E936D0AA4}"/>
              </a:ext>
            </a:extLst>
          </p:cNvPr>
          <p:cNvSpPr/>
          <p:nvPr/>
        </p:nvSpPr>
        <p:spPr>
          <a:xfrm>
            <a:off x="5675214" y="3787073"/>
            <a:ext cx="420786" cy="5664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167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84765-3D06-1715-4343-FC23810B575A}"/>
              </a:ext>
            </a:extLst>
          </p:cNvPr>
          <p:cNvSpPr>
            <a:spLocks noGrp="1"/>
          </p:cNvSpPr>
          <p:nvPr>
            <p:ph type="title"/>
          </p:nvPr>
        </p:nvSpPr>
        <p:spPr>
          <a:xfrm>
            <a:off x="838200" y="69851"/>
            <a:ext cx="10515600" cy="904382"/>
          </a:xfrm>
        </p:spPr>
        <p:txBody>
          <a:bodyPr/>
          <a:lstStyle/>
          <a:p>
            <a:r>
              <a:rPr kumimoji="1" lang="ja-JP" altLang="en-US"/>
              <a:t>提案手法</a:t>
            </a:r>
            <a:r>
              <a:rPr kumimoji="1" lang="en-US" altLang="ja-JP" dirty="0"/>
              <a:t>(Step1)</a:t>
            </a:r>
            <a:endParaRPr kumimoji="1" lang="ja-JP" altLang="en-US"/>
          </a:p>
        </p:txBody>
      </p:sp>
      <p:sp>
        <p:nvSpPr>
          <p:cNvPr id="3" name="コンテンツ プレースホルダー 2">
            <a:extLst>
              <a:ext uri="{FF2B5EF4-FFF2-40B4-BE49-F238E27FC236}">
                <a16:creationId xmlns:a16="http://schemas.microsoft.com/office/drawing/2014/main" id="{F0D84679-58AF-5DEF-35A0-7A505482B4BF}"/>
              </a:ext>
            </a:extLst>
          </p:cNvPr>
          <p:cNvSpPr>
            <a:spLocks noGrp="1"/>
          </p:cNvSpPr>
          <p:nvPr>
            <p:ph idx="1"/>
          </p:nvPr>
        </p:nvSpPr>
        <p:spPr>
          <a:xfrm>
            <a:off x="838200" y="1168841"/>
            <a:ext cx="7399492" cy="501923"/>
          </a:xfrm>
        </p:spPr>
        <p:txBody>
          <a:bodyPr/>
          <a:lstStyle/>
          <a:p>
            <a:pPr marL="0" indent="0">
              <a:buNone/>
            </a:pPr>
            <a:r>
              <a:rPr lang="en-US" altLang="ja-JP" sz="2400" dirty="0"/>
              <a:t>Step1: </a:t>
            </a:r>
            <a:r>
              <a:rPr lang="ja-JP" altLang="en-US" sz="2400"/>
              <a:t>学生が解いた問題とソースコードから問題を生成</a:t>
            </a:r>
            <a:endParaRPr lang="en-US" altLang="ja-JP" sz="2400"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CBD68E9B-120A-4BD4-742C-6220242BF793}"/>
              </a:ext>
            </a:extLst>
          </p:cNvPr>
          <p:cNvSpPr>
            <a:spLocks noGrp="1"/>
          </p:cNvSpPr>
          <p:nvPr>
            <p:ph type="sldNum" sz="quarter" idx="12"/>
          </p:nvPr>
        </p:nvSpPr>
        <p:spPr/>
        <p:txBody>
          <a:bodyPr/>
          <a:lstStyle/>
          <a:p>
            <a:fld id="{6B65950B-AD61-4ED9-A41B-94A1DCC0BABE}" type="slidenum">
              <a:rPr lang="ja-JP" altLang="en-US" smtClean="0"/>
              <a:pPr/>
              <a:t>12</a:t>
            </a:fld>
            <a:endParaRPr lang="ja-JP" altLang="en-US" dirty="0"/>
          </a:p>
        </p:txBody>
      </p:sp>
      <p:pic>
        <p:nvPicPr>
          <p:cNvPr id="5" name="図 4">
            <a:extLst>
              <a:ext uri="{FF2B5EF4-FFF2-40B4-BE49-F238E27FC236}">
                <a16:creationId xmlns:a16="http://schemas.microsoft.com/office/drawing/2014/main" id="{9F93DBA9-BB58-51B2-22B9-FB3C3A61D15F}"/>
              </a:ext>
            </a:extLst>
          </p:cNvPr>
          <p:cNvPicPr>
            <a:picLocks noChangeAspect="1"/>
          </p:cNvPicPr>
          <p:nvPr/>
        </p:nvPicPr>
        <p:blipFill>
          <a:blip r:embed="rId2"/>
          <a:srcRect l="521" t="144" r="22670" b="42916"/>
          <a:stretch/>
        </p:blipFill>
        <p:spPr>
          <a:xfrm>
            <a:off x="0" y="1867944"/>
            <a:ext cx="4270325" cy="3821215"/>
          </a:xfrm>
          <a:prstGeom prst="rect">
            <a:avLst/>
          </a:prstGeom>
        </p:spPr>
      </p:pic>
      <p:sp>
        <p:nvSpPr>
          <p:cNvPr id="6" name="コンテンツ プレースホルダー 2">
            <a:extLst>
              <a:ext uri="{FF2B5EF4-FFF2-40B4-BE49-F238E27FC236}">
                <a16:creationId xmlns:a16="http://schemas.microsoft.com/office/drawing/2014/main" id="{601D1C50-6FEB-69B8-6CE9-580CAB9B3D06}"/>
              </a:ext>
            </a:extLst>
          </p:cNvPr>
          <p:cNvSpPr txBox="1">
            <a:spLocks/>
          </p:cNvSpPr>
          <p:nvPr/>
        </p:nvSpPr>
        <p:spPr>
          <a:xfrm>
            <a:off x="4539631" y="1867944"/>
            <a:ext cx="6708297" cy="474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① Role-Play Prompt</a:t>
            </a:r>
            <a:r>
              <a:rPr lang="ja-JP" altLang="en-US"/>
              <a:t>による役割付与</a:t>
            </a:r>
            <a:endParaRPr lang="en-US" altLang="ja-JP" dirty="0"/>
          </a:p>
          <a:p>
            <a:r>
              <a:rPr lang="en-US" altLang="ja-JP" sz="2000" dirty="0"/>
              <a:t>Role-Setting Prompt</a:t>
            </a:r>
            <a:r>
              <a:rPr lang="ja-JP" altLang="en-US" sz="2000"/>
              <a:t>：役割の明示</a:t>
            </a:r>
            <a:endParaRPr lang="en-US" altLang="ja-JP" sz="2000" dirty="0"/>
          </a:p>
          <a:p>
            <a:endParaRPr lang="en-US" altLang="ja-JP" sz="2000" dirty="0"/>
          </a:p>
          <a:p>
            <a:endParaRPr lang="en-US" altLang="ja-JP" sz="2000" dirty="0"/>
          </a:p>
          <a:p>
            <a:endParaRPr lang="en-US" altLang="ja-JP" sz="2000" dirty="0"/>
          </a:p>
          <a:p>
            <a:r>
              <a:rPr lang="en-US" altLang="ja-JP" sz="2000" dirty="0"/>
              <a:t>Role-Feedback Prompt</a:t>
            </a:r>
            <a:r>
              <a:rPr lang="ja-JP" altLang="en-US" sz="2000"/>
              <a:t>：役割に対するレスポンスを明記</a:t>
            </a:r>
            <a:endParaRPr lang="en-US" altLang="ja-JP" sz="2000" dirty="0"/>
          </a:p>
          <a:p>
            <a:endParaRPr lang="en-US" altLang="ja-JP" sz="2000" dirty="0"/>
          </a:p>
          <a:p>
            <a:endParaRPr lang="en-US" altLang="ja-JP" sz="2000" dirty="0"/>
          </a:p>
          <a:p>
            <a:pPr marL="0" indent="0">
              <a:buNone/>
            </a:pPr>
            <a:endParaRPr lang="en-US" altLang="ja-JP" sz="1800" dirty="0"/>
          </a:p>
          <a:p>
            <a:pPr marL="0" indent="0">
              <a:lnSpc>
                <a:spcPct val="100000"/>
              </a:lnSpc>
              <a:buNone/>
            </a:pPr>
            <a:r>
              <a:rPr lang="en-US" altLang="ja-JP" sz="1800" dirty="0"/>
              <a:t>Role-Setting Prompt</a:t>
            </a:r>
            <a:r>
              <a:rPr lang="ja-JP" altLang="en-US" sz="1800"/>
              <a:t>と</a:t>
            </a:r>
            <a:r>
              <a:rPr lang="en-US" altLang="ja-JP" sz="1800" dirty="0"/>
              <a:t>Role-Feedback Prompt</a:t>
            </a:r>
            <a:r>
              <a:rPr lang="ja-JP" altLang="en-US" sz="1800"/>
              <a:t>では，「</a:t>
            </a:r>
            <a:r>
              <a:rPr lang="en-US" altLang="ja-JP" sz="1800" dirty="0"/>
              <a:t>excellent</a:t>
            </a:r>
            <a:r>
              <a:rPr lang="ja-JP" altLang="en-US" sz="1800"/>
              <a:t>」や「</a:t>
            </a:r>
            <a:r>
              <a:rPr lang="en-US" altLang="ja-JP" sz="1800" dirty="0"/>
              <a:t>That’s great to hear!</a:t>
            </a:r>
            <a:r>
              <a:rPr lang="ja-JP" altLang="en-US" sz="1800"/>
              <a:t>」など，</a:t>
            </a:r>
            <a:r>
              <a:rPr lang="ja-JP" altLang="en-US" sz="1800">
                <a:solidFill>
                  <a:srgbClr val="FF0000"/>
                </a:solidFill>
              </a:rPr>
              <a:t>感受性に富んだプロンプト</a:t>
            </a:r>
            <a:r>
              <a:rPr lang="ja-JP" altLang="en-US" sz="1800"/>
              <a:t>にすることで精度が向上する</a:t>
            </a:r>
            <a:r>
              <a:rPr lang="en-US" altLang="ja-JP" sz="1800" dirty="0">
                <a:latin typeface="+mj-ea"/>
              </a:rPr>
              <a:t>[</a:t>
            </a:r>
            <a:r>
              <a:rPr lang="en" altLang="ja-JP" sz="1800" dirty="0"/>
              <a:t>Kong, </a:t>
            </a:r>
            <a:r>
              <a:rPr lang="en" altLang="ja-JP" sz="1800" dirty="0" err="1"/>
              <a:t>Aobo</a:t>
            </a:r>
            <a:r>
              <a:rPr lang="en" altLang="ja-JP" sz="1800" dirty="0"/>
              <a:t>, et al., 2023</a:t>
            </a:r>
            <a:r>
              <a:rPr lang="en-US" altLang="ja-JP" sz="1800" dirty="0">
                <a:latin typeface="+mj-ea"/>
              </a:rPr>
              <a:t>]</a:t>
            </a:r>
            <a:r>
              <a:rPr lang="en-US" altLang="ja-JP" sz="1800" dirty="0"/>
              <a:t>.  </a:t>
            </a:r>
          </a:p>
        </p:txBody>
      </p:sp>
      <p:pic>
        <p:nvPicPr>
          <p:cNvPr id="7" name="図 6">
            <a:extLst>
              <a:ext uri="{FF2B5EF4-FFF2-40B4-BE49-F238E27FC236}">
                <a16:creationId xmlns:a16="http://schemas.microsoft.com/office/drawing/2014/main" id="{2CFB5018-6098-5BE8-57E0-A5F9E45560CF}"/>
              </a:ext>
            </a:extLst>
          </p:cNvPr>
          <p:cNvPicPr>
            <a:picLocks noChangeAspect="1"/>
          </p:cNvPicPr>
          <p:nvPr/>
        </p:nvPicPr>
        <p:blipFill>
          <a:blip r:embed="rId3"/>
          <a:srcRect l="3011" t="10395" r="3281" b="17618"/>
          <a:stretch/>
        </p:blipFill>
        <p:spPr>
          <a:xfrm>
            <a:off x="5081796" y="2691726"/>
            <a:ext cx="5623965" cy="849664"/>
          </a:xfrm>
          <a:prstGeom prst="rect">
            <a:avLst/>
          </a:prstGeom>
        </p:spPr>
      </p:pic>
      <p:pic>
        <p:nvPicPr>
          <p:cNvPr id="11" name="図 10">
            <a:extLst>
              <a:ext uri="{FF2B5EF4-FFF2-40B4-BE49-F238E27FC236}">
                <a16:creationId xmlns:a16="http://schemas.microsoft.com/office/drawing/2014/main" id="{064BFB51-6B16-E23B-EC54-ED3C5098950A}"/>
              </a:ext>
            </a:extLst>
          </p:cNvPr>
          <p:cNvPicPr>
            <a:picLocks noChangeAspect="1"/>
          </p:cNvPicPr>
          <p:nvPr/>
        </p:nvPicPr>
        <p:blipFill>
          <a:blip r:embed="rId4"/>
          <a:stretch>
            <a:fillRect/>
          </a:stretch>
        </p:blipFill>
        <p:spPr>
          <a:xfrm>
            <a:off x="6096000" y="3429000"/>
            <a:ext cx="0" cy="0"/>
          </a:xfrm>
          <a:prstGeom prst="rect">
            <a:avLst/>
          </a:prstGeom>
        </p:spPr>
      </p:pic>
      <p:pic>
        <p:nvPicPr>
          <p:cNvPr id="12" name="図 11">
            <a:extLst>
              <a:ext uri="{FF2B5EF4-FFF2-40B4-BE49-F238E27FC236}">
                <a16:creationId xmlns:a16="http://schemas.microsoft.com/office/drawing/2014/main" id="{09DBFC02-E98E-B6BB-F42F-95584479DF31}"/>
              </a:ext>
            </a:extLst>
          </p:cNvPr>
          <p:cNvPicPr>
            <a:picLocks noChangeAspect="1"/>
          </p:cNvPicPr>
          <p:nvPr/>
        </p:nvPicPr>
        <p:blipFill>
          <a:blip r:embed="rId4"/>
          <a:stretch>
            <a:fillRect/>
          </a:stretch>
        </p:blipFill>
        <p:spPr>
          <a:xfrm>
            <a:off x="6248400" y="3581400"/>
            <a:ext cx="0" cy="0"/>
          </a:xfrm>
          <a:prstGeom prst="rect">
            <a:avLst/>
          </a:prstGeom>
        </p:spPr>
      </p:pic>
      <p:pic>
        <p:nvPicPr>
          <p:cNvPr id="15" name="図 14" descr="テキスト, 手紙&#10;&#10;自動的に生成された説明">
            <a:extLst>
              <a:ext uri="{FF2B5EF4-FFF2-40B4-BE49-F238E27FC236}">
                <a16:creationId xmlns:a16="http://schemas.microsoft.com/office/drawing/2014/main" id="{4FE02760-9F6E-18D0-DB41-2398277DD078}"/>
              </a:ext>
            </a:extLst>
          </p:cNvPr>
          <p:cNvPicPr>
            <a:picLocks noChangeAspect="1"/>
          </p:cNvPicPr>
          <p:nvPr/>
        </p:nvPicPr>
        <p:blipFill>
          <a:blip r:embed="rId5">
            <a:extLst>
              <a:ext uri="{28A0092B-C50C-407E-A947-70E740481C1C}">
                <a14:useLocalDpi xmlns:a14="http://schemas.microsoft.com/office/drawing/2010/main" val="0"/>
              </a:ext>
            </a:extLst>
          </a:blip>
          <a:srcRect l="2424" t="5701" r="2982" b="63720"/>
          <a:stretch/>
        </p:blipFill>
        <p:spPr>
          <a:xfrm>
            <a:off x="5013013" y="4389369"/>
            <a:ext cx="5761530" cy="597359"/>
          </a:xfrm>
          <a:prstGeom prst="rect">
            <a:avLst/>
          </a:prstGeom>
        </p:spPr>
      </p:pic>
      <p:sp>
        <p:nvSpPr>
          <p:cNvPr id="16" name="正方形/長方形 15">
            <a:extLst>
              <a:ext uri="{FF2B5EF4-FFF2-40B4-BE49-F238E27FC236}">
                <a16:creationId xmlns:a16="http://schemas.microsoft.com/office/drawing/2014/main" id="{C577473B-26E0-883B-277A-D48D698476DA}"/>
              </a:ext>
            </a:extLst>
          </p:cNvPr>
          <p:cNvSpPr/>
          <p:nvPr/>
        </p:nvSpPr>
        <p:spPr>
          <a:xfrm>
            <a:off x="5013013" y="2691726"/>
            <a:ext cx="5761530" cy="9173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D855D7B-2D89-21BC-04A2-27D16562986B}"/>
              </a:ext>
            </a:extLst>
          </p:cNvPr>
          <p:cNvSpPr/>
          <p:nvPr/>
        </p:nvSpPr>
        <p:spPr>
          <a:xfrm>
            <a:off x="4999187" y="4306822"/>
            <a:ext cx="5761530" cy="7749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2081279-0125-5160-96A4-8098EE7F88C3}"/>
              </a:ext>
            </a:extLst>
          </p:cNvPr>
          <p:cNvSpPr txBox="1"/>
          <p:nvPr/>
        </p:nvSpPr>
        <p:spPr>
          <a:xfrm>
            <a:off x="9973908" y="5081798"/>
            <a:ext cx="93098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一部抜粋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cxnSp>
        <p:nvCxnSpPr>
          <p:cNvPr id="20" name="直線コネクタ 19">
            <a:extLst>
              <a:ext uri="{FF2B5EF4-FFF2-40B4-BE49-F238E27FC236}">
                <a16:creationId xmlns:a16="http://schemas.microsoft.com/office/drawing/2014/main" id="{0E98A823-1DD5-DFC8-D80B-A266080AAF9E}"/>
              </a:ext>
            </a:extLst>
          </p:cNvPr>
          <p:cNvCxnSpPr/>
          <p:nvPr/>
        </p:nvCxnSpPr>
        <p:spPr>
          <a:xfrm>
            <a:off x="5013013" y="4588184"/>
            <a:ext cx="108298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線コネクタ 20">
            <a:extLst>
              <a:ext uri="{FF2B5EF4-FFF2-40B4-BE49-F238E27FC236}">
                <a16:creationId xmlns:a16="http://schemas.microsoft.com/office/drawing/2014/main" id="{4E35AD4F-8D37-1127-768F-08BADE7FB3E1}"/>
              </a:ext>
            </a:extLst>
          </p:cNvPr>
          <p:cNvCxnSpPr>
            <a:cxnSpLocks/>
          </p:cNvCxnSpPr>
          <p:nvPr/>
        </p:nvCxnSpPr>
        <p:spPr>
          <a:xfrm>
            <a:off x="8955657" y="2895600"/>
            <a:ext cx="414920"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4" name="角丸四角形 23">
            <a:extLst>
              <a:ext uri="{FF2B5EF4-FFF2-40B4-BE49-F238E27FC236}">
                <a16:creationId xmlns:a16="http://schemas.microsoft.com/office/drawing/2014/main" id="{25CBA71F-82B8-0B7B-BE60-E0BE6EC8F34D}"/>
              </a:ext>
            </a:extLst>
          </p:cNvPr>
          <p:cNvSpPr/>
          <p:nvPr/>
        </p:nvSpPr>
        <p:spPr>
          <a:xfrm>
            <a:off x="845113" y="3150387"/>
            <a:ext cx="3625736" cy="2791752"/>
          </a:xfrm>
          <a:prstGeom prst="roundRect">
            <a:avLst>
              <a:gd name="adj" fmla="val 6812"/>
            </a:avLst>
          </a:prstGeom>
          <a:solidFill>
            <a:schemeClr val="bg1">
              <a:alpha val="80000"/>
            </a:schemeClr>
          </a:solidFill>
          <a:ln>
            <a:noFill/>
          </a:ln>
          <a:effectLst>
            <a:reflection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520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735C-1836-E01C-E6E9-527AE78ADCE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6A849-5CC8-1845-7B90-F5819EFF7673}"/>
              </a:ext>
            </a:extLst>
          </p:cNvPr>
          <p:cNvSpPr>
            <a:spLocks noGrp="1"/>
          </p:cNvSpPr>
          <p:nvPr>
            <p:ph type="title"/>
          </p:nvPr>
        </p:nvSpPr>
        <p:spPr>
          <a:xfrm>
            <a:off x="838200" y="74049"/>
            <a:ext cx="10515600" cy="904382"/>
          </a:xfrm>
        </p:spPr>
        <p:txBody>
          <a:bodyPr/>
          <a:lstStyle/>
          <a:p>
            <a:r>
              <a:rPr kumimoji="1" lang="ja-JP" altLang="en-US"/>
              <a:t>提案手法</a:t>
            </a:r>
            <a:r>
              <a:rPr kumimoji="1" lang="en-US" altLang="ja-JP" dirty="0"/>
              <a:t>(Step1)</a:t>
            </a:r>
            <a:endParaRPr kumimoji="1" lang="ja-JP" altLang="en-US"/>
          </a:p>
        </p:txBody>
      </p:sp>
      <p:sp>
        <p:nvSpPr>
          <p:cNvPr id="3" name="コンテンツ プレースホルダー 2">
            <a:extLst>
              <a:ext uri="{FF2B5EF4-FFF2-40B4-BE49-F238E27FC236}">
                <a16:creationId xmlns:a16="http://schemas.microsoft.com/office/drawing/2014/main" id="{32ED1138-42B9-9115-775C-C26A16AE851F}"/>
              </a:ext>
            </a:extLst>
          </p:cNvPr>
          <p:cNvSpPr>
            <a:spLocks noGrp="1"/>
          </p:cNvSpPr>
          <p:nvPr>
            <p:ph idx="1"/>
          </p:nvPr>
        </p:nvSpPr>
        <p:spPr>
          <a:xfrm>
            <a:off x="838200" y="1168841"/>
            <a:ext cx="7399492" cy="501923"/>
          </a:xfrm>
        </p:spPr>
        <p:txBody>
          <a:bodyPr/>
          <a:lstStyle/>
          <a:p>
            <a:pPr marL="0" indent="0">
              <a:buNone/>
            </a:pPr>
            <a:r>
              <a:rPr lang="en-US" altLang="ja-JP" sz="2400" dirty="0"/>
              <a:t>Step1: </a:t>
            </a:r>
            <a:r>
              <a:rPr lang="ja-JP" altLang="en-US" sz="2400"/>
              <a:t>学生が解いた問題とソースコードから問題を生成</a:t>
            </a:r>
            <a:endParaRPr lang="en-US" altLang="ja-JP" sz="2400"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4E18DEF6-0561-D630-F890-ACB6A63D4AD5}"/>
              </a:ext>
            </a:extLst>
          </p:cNvPr>
          <p:cNvSpPr>
            <a:spLocks noGrp="1"/>
          </p:cNvSpPr>
          <p:nvPr>
            <p:ph type="sldNum" sz="quarter" idx="12"/>
          </p:nvPr>
        </p:nvSpPr>
        <p:spPr/>
        <p:txBody>
          <a:bodyPr/>
          <a:lstStyle/>
          <a:p>
            <a:fld id="{6B65950B-AD61-4ED9-A41B-94A1DCC0BABE}" type="slidenum">
              <a:rPr lang="ja-JP" altLang="en-US" smtClean="0"/>
              <a:pPr/>
              <a:t>13</a:t>
            </a:fld>
            <a:endParaRPr lang="ja-JP" altLang="en-US" dirty="0"/>
          </a:p>
        </p:txBody>
      </p:sp>
      <p:pic>
        <p:nvPicPr>
          <p:cNvPr id="5" name="図 4">
            <a:extLst>
              <a:ext uri="{FF2B5EF4-FFF2-40B4-BE49-F238E27FC236}">
                <a16:creationId xmlns:a16="http://schemas.microsoft.com/office/drawing/2014/main" id="{ECA6AD1D-8FD2-E3BE-4AAA-269D25FDAB99}"/>
              </a:ext>
            </a:extLst>
          </p:cNvPr>
          <p:cNvPicPr>
            <a:picLocks noChangeAspect="1"/>
          </p:cNvPicPr>
          <p:nvPr/>
        </p:nvPicPr>
        <p:blipFill>
          <a:blip r:embed="rId2"/>
          <a:srcRect l="521" t="144" r="22670" b="42916"/>
          <a:stretch/>
        </p:blipFill>
        <p:spPr>
          <a:xfrm>
            <a:off x="0" y="1867944"/>
            <a:ext cx="4270325" cy="3821215"/>
          </a:xfrm>
          <a:prstGeom prst="rect">
            <a:avLst/>
          </a:prstGeom>
        </p:spPr>
      </p:pic>
      <p:sp>
        <p:nvSpPr>
          <p:cNvPr id="6" name="コンテンツ プレースホルダー 2">
            <a:extLst>
              <a:ext uri="{FF2B5EF4-FFF2-40B4-BE49-F238E27FC236}">
                <a16:creationId xmlns:a16="http://schemas.microsoft.com/office/drawing/2014/main" id="{C386D122-F964-11A1-4E24-972EBEE597DC}"/>
              </a:ext>
            </a:extLst>
          </p:cNvPr>
          <p:cNvSpPr txBox="1">
            <a:spLocks/>
          </p:cNvSpPr>
          <p:nvPr/>
        </p:nvSpPr>
        <p:spPr>
          <a:xfrm>
            <a:off x="4539631" y="1867944"/>
            <a:ext cx="6708297" cy="474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② </a:t>
            </a:r>
            <a:r>
              <a:rPr lang="ja-JP" altLang="en-US"/>
              <a:t>学生の解答を参照した問題生成</a:t>
            </a:r>
            <a:endParaRPr lang="en-US" altLang="ja-JP" dirty="0"/>
          </a:p>
          <a:p>
            <a:pPr>
              <a:lnSpc>
                <a:spcPct val="100000"/>
              </a:lnSpc>
            </a:pPr>
            <a:r>
              <a:rPr lang="en-US" altLang="ja-JP" sz="2000" dirty="0"/>
              <a:t> </a:t>
            </a:r>
            <a:r>
              <a:rPr lang="ja-JP" altLang="en-US" sz="2000">
                <a:solidFill>
                  <a:schemeClr val="accent1"/>
                </a:solidFill>
              </a:rPr>
              <a:t>問題文</a:t>
            </a:r>
            <a:r>
              <a:rPr lang="ja-JP" altLang="en-US" sz="2000"/>
              <a:t>・</a:t>
            </a:r>
            <a:r>
              <a:rPr lang="ja-JP" altLang="en-US" sz="2000">
                <a:solidFill>
                  <a:schemeClr val="accent1"/>
                </a:solidFill>
              </a:rPr>
              <a:t>ソースコード</a:t>
            </a:r>
            <a:r>
              <a:rPr lang="ja-JP" altLang="en-US" sz="2000"/>
              <a:t>・</a:t>
            </a:r>
            <a:r>
              <a:rPr lang="ja-JP" altLang="en-US" sz="2000">
                <a:solidFill>
                  <a:schemeClr val="accent1"/>
                </a:solidFill>
              </a:rPr>
              <a:t>模範回答</a:t>
            </a:r>
            <a:r>
              <a:rPr lang="ja-JP" altLang="en-US" sz="2000"/>
              <a:t>をプロンプトに埋め込む</a:t>
            </a:r>
            <a:br>
              <a:rPr lang="en-US" altLang="ja-JP" sz="2000" dirty="0"/>
            </a:br>
            <a:r>
              <a:rPr lang="ja-JP" altLang="en-US" sz="2000"/>
              <a:t>→</a:t>
            </a:r>
            <a:r>
              <a:rPr lang="en-US" altLang="ja-JP" sz="2000" dirty="0"/>
              <a:t> </a:t>
            </a:r>
            <a:r>
              <a:rPr lang="ja-JP" altLang="en-US" sz="2000" b="1"/>
              <a:t>学生のスキルレベルと模範回答との乖離を提示</a:t>
            </a:r>
            <a:endParaRPr lang="en-US" altLang="ja-JP" sz="2000" b="1" dirty="0"/>
          </a:p>
          <a:p>
            <a:pPr>
              <a:lnSpc>
                <a:spcPct val="100000"/>
              </a:lnSpc>
            </a:pPr>
            <a:endParaRPr lang="en-US" altLang="ja-JP" sz="100" u="sng" dirty="0"/>
          </a:p>
          <a:p>
            <a:r>
              <a:rPr lang="en-US" altLang="ja-JP" sz="2000" dirty="0"/>
              <a:t>Few-shot</a:t>
            </a:r>
            <a:r>
              <a:rPr lang="ja-JP" altLang="en-US" sz="2000"/>
              <a:t>：例題の提示による出力の明確化</a:t>
            </a:r>
            <a:endParaRPr lang="en-US" altLang="ja-JP" sz="2000" dirty="0"/>
          </a:p>
          <a:p>
            <a:pPr marL="0" indent="0">
              <a:buNone/>
            </a:pPr>
            <a:r>
              <a:rPr lang="ja-JP" altLang="en-US" sz="2000"/>
              <a:t>　</a:t>
            </a:r>
            <a:endParaRPr lang="en-US" altLang="ja-JP" sz="2000" dirty="0"/>
          </a:p>
          <a:p>
            <a:pPr marL="0" indent="0">
              <a:buNone/>
            </a:pPr>
            <a:endParaRPr lang="en-US" altLang="ja-JP" sz="2000" dirty="0"/>
          </a:p>
          <a:p>
            <a:pPr marL="0" indent="0">
              <a:buNone/>
            </a:pPr>
            <a:r>
              <a:rPr lang="en-US" altLang="ja-JP" sz="100" dirty="0"/>
              <a:t> </a:t>
            </a:r>
          </a:p>
          <a:p>
            <a:pPr marL="0" indent="0">
              <a:buNone/>
            </a:pPr>
            <a:endParaRPr lang="en-US" altLang="ja-JP" sz="100" dirty="0"/>
          </a:p>
          <a:p>
            <a:r>
              <a:rPr lang="en-US" altLang="ja-JP" sz="2000" dirty="0" err="1"/>
              <a:t>CoT</a:t>
            </a:r>
            <a:r>
              <a:rPr lang="ja-JP" altLang="en-US" sz="2000"/>
              <a:t>：分析過程を明記</a:t>
            </a:r>
            <a:endParaRPr lang="en-US" altLang="ja-JP" sz="2000" dirty="0"/>
          </a:p>
          <a:p>
            <a:endParaRPr lang="en-US" altLang="ja-JP" sz="2000" dirty="0"/>
          </a:p>
          <a:p>
            <a:endParaRPr lang="en-US" altLang="ja-JP" sz="2000" dirty="0"/>
          </a:p>
          <a:p>
            <a:pPr marL="0" indent="0">
              <a:buNone/>
            </a:pPr>
            <a:endParaRPr lang="en-US" altLang="ja-JP" sz="1800" dirty="0"/>
          </a:p>
        </p:txBody>
      </p:sp>
      <p:pic>
        <p:nvPicPr>
          <p:cNvPr id="11" name="図 10">
            <a:extLst>
              <a:ext uri="{FF2B5EF4-FFF2-40B4-BE49-F238E27FC236}">
                <a16:creationId xmlns:a16="http://schemas.microsoft.com/office/drawing/2014/main" id="{09B1A805-6330-9999-CC9B-801CD376564B}"/>
              </a:ext>
            </a:extLst>
          </p:cNvPr>
          <p:cNvPicPr>
            <a:picLocks noChangeAspect="1"/>
          </p:cNvPicPr>
          <p:nvPr/>
        </p:nvPicPr>
        <p:blipFill>
          <a:blip r:embed="rId3"/>
          <a:stretch>
            <a:fillRect/>
          </a:stretch>
        </p:blipFill>
        <p:spPr>
          <a:xfrm>
            <a:off x="6096000" y="3429000"/>
            <a:ext cx="0" cy="0"/>
          </a:xfrm>
          <a:prstGeom prst="rect">
            <a:avLst/>
          </a:prstGeom>
        </p:spPr>
      </p:pic>
      <p:pic>
        <p:nvPicPr>
          <p:cNvPr id="12" name="図 11">
            <a:extLst>
              <a:ext uri="{FF2B5EF4-FFF2-40B4-BE49-F238E27FC236}">
                <a16:creationId xmlns:a16="http://schemas.microsoft.com/office/drawing/2014/main" id="{380A0516-BE0A-37C1-DA24-78723E6B9F39}"/>
              </a:ext>
            </a:extLst>
          </p:cNvPr>
          <p:cNvPicPr>
            <a:picLocks noChangeAspect="1"/>
          </p:cNvPicPr>
          <p:nvPr/>
        </p:nvPicPr>
        <p:blipFill>
          <a:blip r:embed="rId3"/>
          <a:stretch>
            <a:fillRect/>
          </a:stretch>
        </p:blipFill>
        <p:spPr>
          <a:xfrm>
            <a:off x="6248400" y="3581400"/>
            <a:ext cx="0" cy="0"/>
          </a:xfrm>
          <a:prstGeom prst="rect">
            <a:avLst/>
          </a:prstGeom>
        </p:spPr>
      </p:pic>
      <p:sp>
        <p:nvSpPr>
          <p:cNvPr id="24" name="角丸四角形 23">
            <a:extLst>
              <a:ext uri="{FF2B5EF4-FFF2-40B4-BE49-F238E27FC236}">
                <a16:creationId xmlns:a16="http://schemas.microsoft.com/office/drawing/2014/main" id="{6E7EF5E6-E85B-777D-29FB-DA123F2516AD}"/>
              </a:ext>
            </a:extLst>
          </p:cNvPr>
          <p:cNvSpPr/>
          <p:nvPr/>
        </p:nvSpPr>
        <p:spPr>
          <a:xfrm>
            <a:off x="900066" y="2033124"/>
            <a:ext cx="3625736" cy="1123733"/>
          </a:xfrm>
          <a:prstGeom prst="roundRect">
            <a:avLst>
              <a:gd name="adj" fmla="val 6812"/>
            </a:avLst>
          </a:prstGeom>
          <a:solidFill>
            <a:schemeClr val="bg1">
              <a:alpha val="80000"/>
            </a:schemeClr>
          </a:solidFill>
          <a:ln>
            <a:noFill/>
          </a:ln>
          <a:effectLst>
            <a:reflection endPos="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524687B7-09FC-53A5-3C63-8208584DCEBA}"/>
              </a:ext>
            </a:extLst>
          </p:cNvPr>
          <p:cNvPicPr>
            <a:picLocks noChangeAspect="1"/>
          </p:cNvPicPr>
          <p:nvPr/>
        </p:nvPicPr>
        <p:blipFill>
          <a:blip r:embed="rId4"/>
          <a:srcRect b="49290"/>
          <a:stretch/>
        </p:blipFill>
        <p:spPr>
          <a:xfrm>
            <a:off x="4728976" y="5024209"/>
            <a:ext cx="3731512" cy="904382"/>
          </a:xfrm>
          <a:prstGeom prst="rect">
            <a:avLst/>
          </a:prstGeom>
        </p:spPr>
      </p:pic>
      <p:pic>
        <p:nvPicPr>
          <p:cNvPr id="9" name="図 8">
            <a:extLst>
              <a:ext uri="{FF2B5EF4-FFF2-40B4-BE49-F238E27FC236}">
                <a16:creationId xmlns:a16="http://schemas.microsoft.com/office/drawing/2014/main" id="{14786593-3C96-47EE-36BF-4A7E7BB08BAF}"/>
              </a:ext>
            </a:extLst>
          </p:cNvPr>
          <p:cNvPicPr>
            <a:picLocks noChangeAspect="1"/>
          </p:cNvPicPr>
          <p:nvPr/>
        </p:nvPicPr>
        <p:blipFill>
          <a:blip r:embed="rId4"/>
          <a:srcRect t="49290"/>
          <a:stretch/>
        </p:blipFill>
        <p:spPr>
          <a:xfrm>
            <a:off x="8460488" y="4967858"/>
            <a:ext cx="3731512" cy="904382"/>
          </a:xfrm>
          <a:prstGeom prst="rect">
            <a:avLst/>
          </a:prstGeom>
        </p:spPr>
      </p:pic>
      <p:pic>
        <p:nvPicPr>
          <p:cNvPr id="10" name="図 9">
            <a:extLst>
              <a:ext uri="{FF2B5EF4-FFF2-40B4-BE49-F238E27FC236}">
                <a16:creationId xmlns:a16="http://schemas.microsoft.com/office/drawing/2014/main" id="{CF86F615-8FBF-409A-1513-BA0031875FB4}"/>
              </a:ext>
            </a:extLst>
          </p:cNvPr>
          <p:cNvPicPr>
            <a:picLocks noChangeAspect="1"/>
          </p:cNvPicPr>
          <p:nvPr/>
        </p:nvPicPr>
        <p:blipFill>
          <a:blip r:embed="rId5"/>
          <a:stretch>
            <a:fillRect/>
          </a:stretch>
        </p:blipFill>
        <p:spPr>
          <a:xfrm>
            <a:off x="4879068" y="3669688"/>
            <a:ext cx="2433864" cy="217726"/>
          </a:xfrm>
          <a:prstGeom prst="rect">
            <a:avLst/>
          </a:prstGeom>
        </p:spPr>
      </p:pic>
      <p:pic>
        <p:nvPicPr>
          <p:cNvPr id="13" name="図 12">
            <a:extLst>
              <a:ext uri="{FF2B5EF4-FFF2-40B4-BE49-F238E27FC236}">
                <a16:creationId xmlns:a16="http://schemas.microsoft.com/office/drawing/2014/main" id="{C4ACC31D-918C-8581-B72D-4D3CF309EB2D}"/>
              </a:ext>
            </a:extLst>
          </p:cNvPr>
          <p:cNvPicPr>
            <a:picLocks noChangeAspect="1"/>
          </p:cNvPicPr>
          <p:nvPr/>
        </p:nvPicPr>
        <p:blipFill>
          <a:blip r:embed="rId6"/>
          <a:stretch>
            <a:fillRect/>
          </a:stretch>
        </p:blipFill>
        <p:spPr>
          <a:xfrm>
            <a:off x="4911463" y="4076277"/>
            <a:ext cx="2369074" cy="201294"/>
          </a:xfrm>
          <a:prstGeom prst="rect">
            <a:avLst/>
          </a:prstGeom>
        </p:spPr>
      </p:pic>
      <p:sp>
        <p:nvSpPr>
          <p:cNvPr id="14" name="テキスト ボックス 13">
            <a:extLst>
              <a:ext uri="{FF2B5EF4-FFF2-40B4-BE49-F238E27FC236}">
                <a16:creationId xmlns:a16="http://schemas.microsoft.com/office/drawing/2014/main" id="{C42497BF-2E9B-3431-462A-B64376DB1CBB}"/>
              </a:ext>
            </a:extLst>
          </p:cNvPr>
          <p:cNvSpPr txBox="1"/>
          <p:nvPr/>
        </p:nvSpPr>
        <p:spPr>
          <a:xfrm rot="5400000">
            <a:off x="6191987" y="3797433"/>
            <a:ext cx="201293" cy="246221"/>
          </a:xfrm>
          <a:prstGeom prst="rect">
            <a:avLst/>
          </a:prstGeom>
          <a:noFill/>
        </p:spPr>
        <p:txBody>
          <a:bodyPr wrap="square" rtlCol="0">
            <a:spAutoFit/>
          </a:bodyPr>
          <a:lstStyle/>
          <a:p>
            <a:r>
              <a:rPr lang="en-US" altLang="ja-JP" sz="1000" dirty="0"/>
              <a:t>…</a:t>
            </a:r>
            <a:endParaRPr kumimoji="1" lang="ja-JP" altLang="en-US" sz="1000"/>
          </a:p>
        </p:txBody>
      </p:sp>
      <p:sp>
        <p:nvSpPr>
          <p:cNvPr id="19" name="テキスト ボックス 18">
            <a:extLst>
              <a:ext uri="{FF2B5EF4-FFF2-40B4-BE49-F238E27FC236}">
                <a16:creationId xmlns:a16="http://schemas.microsoft.com/office/drawing/2014/main" id="{A617D815-C324-94AF-59E6-4B9F0B613819}"/>
              </a:ext>
            </a:extLst>
          </p:cNvPr>
          <p:cNvSpPr txBox="1"/>
          <p:nvPr/>
        </p:nvSpPr>
        <p:spPr>
          <a:xfrm rot="5400000">
            <a:off x="6191986" y="4217907"/>
            <a:ext cx="201293" cy="246221"/>
          </a:xfrm>
          <a:prstGeom prst="rect">
            <a:avLst/>
          </a:prstGeom>
          <a:noFill/>
        </p:spPr>
        <p:txBody>
          <a:bodyPr wrap="square" rtlCol="0">
            <a:spAutoFit/>
          </a:bodyPr>
          <a:lstStyle/>
          <a:p>
            <a:r>
              <a:rPr lang="en-US" altLang="ja-JP" sz="1000" dirty="0"/>
              <a:t>…</a:t>
            </a:r>
            <a:endParaRPr kumimoji="1" lang="ja-JP" altLang="en-US" sz="1000"/>
          </a:p>
        </p:txBody>
      </p:sp>
      <p:sp>
        <p:nvSpPr>
          <p:cNvPr id="22" name="正方形/長方形 21">
            <a:extLst>
              <a:ext uri="{FF2B5EF4-FFF2-40B4-BE49-F238E27FC236}">
                <a16:creationId xmlns:a16="http://schemas.microsoft.com/office/drawing/2014/main" id="{540090FC-D9DE-C6D1-3C2A-0108A276EF0F}"/>
              </a:ext>
            </a:extLst>
          </p:cNvPr>
          <p:cNvSpPr/>
          <p:nvPr/>
        </p:nvSpPr>
        <p:spPr>
          <a:xfrm>
            <a:off x="4822966" y="3624086"/>
            <a:ext cx="2644634" cy="90438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483F65BD-97D6-6E53-22F1-01F0F3C2C3A5}"/>
              </a:ext>
            </a:extLst>
          </p:cNvPr>
          <p:cNvSpPr/>
          <p:nvPr/>
        </p:nvSpPr>
        <p:spPr>
          <a:xfrm>
            <a:off x="4728975" y="5058655"/>
            <a:ext cx="6310085" cy="9173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0EFB351-1B16-9A32-ABBB-25833406460D}"/>
              </a:ext>
            </a:extLst>
          </p:cNvPr>
          <p:cNvSpPr txBox="1"/>
          <p:nvPr/>
        </p:nvSpPr>
        <p:spPr>
          <a:xfrm>
            <a:off x="7762299" y="3625043"/>
            <a:ext cx="3362901" cy="923330"/>
          </a:xfrm>
          <a:prstGeom prst="rect">
            <a:avLst/>
          </a:prstGeom>
          <a:noFill/>
        </p:spPr>
        <p:txBody>
          <a:bodyPr wrap="square" rtlCol="0">
            <a:spAutoFit/>
          </a:bodyPr>
          <a:lstStyle/>
          <a:p>
            <a:r>
              <a:rPr lang="ja-JP" altLang="en-US">
                <a:latin typeface="MS PGothic" panose="020B0600070205080204" pitchFamily="34" charset="-128"/>
                <a:ea typeface="MS PGothic" panose="020B0600070205080204" pitchFamily="34" charset="-128"/>
              </a:rPr>
              <a:t>二つのレベルの学生の例を提示</a:t>
            </a:r>
            <a:br>
              <a:rPr lang="en-US" altLang="ja-JP" dirty="0">
                <a:latin typeface="MS PGothic" panose="020B0600070205080204" pitchFamily="34" charset="-128"/>
                <a:ea typeface="MS PGothic" panose="020B0600070205080204" pitchFamily="34" charset="-128"/>
              </a:rPr>
            </a:br>
            <a:r>
              <a:rPr lang="ja-JP" altLang="en-US">
                <a:latin typeface="MS PGothic" panose="020B0600070205080204" pitchFamily="34" charset="-128"/>
                <a:ea typeface="MS PGothic" panose="020B0600070205080204" pitchFamily="34" charset="-128"/>
              </a:rPr>
              <a:t>→</a:t>
            </a:r>
            <a:r>
              <a:rPr lang="en-US" altLang="ja-JP" dirty="0">
                <a:latin typeface="MS PGothic" panose="020B0600070205080204" pitchFamily="34" charset="-128"/>
                <a:ea typeface="MS PGothic" panose="020B0600070205080204" pitchFamily="34" charset="-128"/>
              </a:rPr>
              <a:t> </a:t>
            </a:r>
            <a:r>
              <a:rPr lang="ja-JP" altLang="en-US" b="1">
                <a:latin typeface="MS PGothic" panose="020B0600070205080204" pitchFamily="34" charset="-128"/>
                <a:ea typeface="MS PGothic" panose="020B0600070205080204" pitchFamily="34" charset="-128"/>
              </a:rPr>
              <a:t>スキルレベルに沿った正確</a:t>
            </a:r>
            <a:br>
              <a:rPr lang="en-US" altLang="ja-JP" b="1" dirty="0">
                <a:latin typeface="MS PGothic" panose="020B0600070205080204" pitchFamily="34" charset="-128"/>
                <a:ea typeface="MS PGothic" panose="020B0600070205080204" pitchFamily="34" charset="-128"/>
              </a:rPr>
            </a:br>
            <a:r>
              <a:rPr lang="ja-JP" altLang="en-US" b="1">
                <a:latin typeface="MS PGothic" panose="020B0600070205080204" pitchFamily="34" charset="-128"/>
                <a:ea typeface="MS PGothic" panose="020B0600070205080204" pitchFamily="34" charset="-128"/>
              </a:rPr>
              <a:t>　　な分析が可能</a:t>
            </a:r>
            <a:endParaRPr kumimoji="1" lang="ja-JP" altLang="en-US" b="1">
              <a:latin typeface="MS PGothic" panose="020B0600070205080204" pitchFamily="34" charset="-128"/>
              <a:ea typeface="MS PGothic" panose="020B0600070205080204" pitchFamily="34" charset="-128"/>
            </a:endParaRPr>
          </a:p>
        </p:txBody>
      </p:sp>
      <p:sp>
        <p:nvSpPr>
          <p:cNvPr id="26" name="テキスト ボックス 25">
            <a:extLst>
              <a:ext uri="{FF2B5EF4-FFF2-40B4-BE49-F238E27FC236}">
                <a16:creationId xmlns:a16="http://schemas.microsoft.com/office/drawing/2014/main" id="{B262B83B-706B-C7D6-3382-481A79A5D461}"/>
              </a:ext>
            </a:extLst>
          </p:cNvPr>
          <p:cNvSpPr txBox="1"/>
          <p:nvPr/>
        </p:nvSpPr>
        <p:spPr>
          <a:xfrm>
            <a:off x="10194216" y="6006642"/>
            <a:ext cx="93098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一部抜粋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88938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508E47-5AA8-1460-EF58-DD05232C066B}"/>
              </a:ext>
            </a:extLst>
          </p:cNvPr>
          <p:cNvSpPr>
            <a:spLocks noGrp="1"/>
          </p:cNvSpPr>
          <p:nvPr>
            <p:ph type="title"/>
          </p:nvPr>
        </p:nvSpPr>
        <p:spPr/>
        <p:txBody>
          <a:bodyPr/>
          <a:lstStyle/>
          <a:p>
            <a:r>
              <a:rPr kumimoji="1" lang="ja-JP" altLang="en-US"/>
              <a:t>提案手法</a:t>
            </a:r>
            <a:r>
              <a:rPr kumimoji="1" lang="en-US" altLang="ja-JP" dirty="0"/>
              <a:t>(Step2)</a:t>
            </a:r>
            <a:endParaRPr kumimoji="1" lang="ja-JP" altLang="en-US"/>
          </a:p>
        </p:txBody>
      </p:sp>
      <p:sp>
        <p:nvSpPr>
          <p:cNvPr id="3" name="コンテンツ プレースホルダー 2">
            <a:extLst>
              <a:ext uri="{FF2B5EF4-FFF2-40B4-BE49-F238E27FC236}">
                <a16:creationId xmlns:a16="http://schemas.microsoft.com/office/drawing/2014/main" id="{7FA72BC7-6AA3-3A95-B42E-E0645BDA9BF4}"/>
              </a:ext>
            </a:extLst>
          </p:cNvPr>
          <p:cNvSpPr>
            <a:spLocks noGrp="1"/>
          </p:cNvSpPr>
          <p:nvPr>
            <p:ph idx="1"/>
          </p:nvPr>
        </p:nvSpPr>
        <p:spPr>
          <a:xfrm>
            <a:off x="838200" y="1168842"/>
            <a:ext cx="10515600" cy="529330"/>
          </a:xfrm>
        </p:spPr>
        <p:txBody>
          <a:bodyPr/>
          <a:lstStyle/>
          <a:p>
            <a:pPr marL="0" indent="0">
              <a:buNone/>
            </a:pPr>
            <a:r>
              <a:rPr kumimoji="1" lang="en-US" altLang="ja-JP" dirty="0"/>
              <a:t>Step2</a:t>
            </a:r>
            <a:r>
              <a:rPr kumimoji="1" lang="ja-JP" altLang="en-US"/>
              <a:t>：</a:t>
            </a:r>
            <a:r>
              <a:rPr kumimoji="1" lang="en-US" altLang="ja-JP"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Step1</a:t>
            </a:r>
            <a:r>
              <a:rPr kumimoji="1" lang="ja-JP" altLang="en-US" sz="24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を</a:t>
            </a:r>
            <a:r>
              <a:rPr kumimoji="1" lang="en-US" altLang="ja-JP"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3</a:t>
            </a:r>
            <a:r>
              <a:rPr kumimoji="1" lang="ja-JP" altLang="en-US" sz="24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回繰り返して生成した問題を再評価</a:t>
            </a:r>
            <a:endParaRPr kumimoji="1" lang="ja-JP" altLang="en-US"/>
          </a:p>
        </p:txBody>
      </p:sp>
      <p:sp>
        <p:nvSpPr>
          <p:cNvPr id="4" name="スライド番号プレースホルダー 3">
            <a:extLst>
              <a:ext uri="{FF2B5EF4-FFF2-40B4-BE49-F238E27FC236}">
                <a16:creationId xmlns:a16="http://schemas.microsoft.com/office/drawing/2014/main" id="{E5979B32-4AE6-EC5C-E2D8-D76EFD2932B3}"/>
              </a:ext>
            </a:extLst>
          </p:cNvPr>
          <p:cNvSpPr>
            <a:spLocks noGrp="1"/>
          </p:cNvSpPr>
          <p:nvPr>
            <p:ph type="sldNum" sz="quarter" idx="12"/>
          </p:nvPr>
        </p:nvSpPr>
        <p:spPr/>
        <p:txBody>
          <a:bodyPr/>
          <a:lstStyle/>
          <a:p>
            <a:fld id="{6B65950B-AD61-4ED9-A41B-94A1DCC0BABE}" type="slidenum">
              <a:rPr lang="ja-JP" altLang="en-US" smtClean="0"/>
              <a:pPr/>
              <a:t>14</a:t>
            </a:fld>
            <a:endParaRPr lang="ja-JP" altLang="en-US" dirty="0"/>
          </a:p>
        </p:txBody>
      </p:sp>
      <p:pic>
        <p:nvPicPr>
          <p:cNvPr id="5" name="図 4">
            <a:extLst>
              <a:ext uri="{FF2B5EF4-FFF2-40B4-BE49-F238E27FC236}">
                <a16:creationId xmlns:a16="http://schemas.microsoft.com/office/drawing/2014/main" id="{9A093E62-500D-7E03-89FE-4192A8AB6D4A}"/>
              </a:ext>
            </a:extLst>
          </p:cNvPr>
          <p:cNvPicPr>
            <a:picLocks noChangeAspect="1"/>
          </p:cNvPicPr>
          <p:nvPr/>
        </p:nvPicPr>
        <p:blipFill>
          <a:blip r:embed="rId2"/>
          <a:srcRect t="64460"/>
          <a:stretch/>
        </p:blipFill>
        <p:spPr>
          <a:xfrm>
            <a:off x="421272" y="2581521"/>
            <a:ext cx="4913016" cy="2107649"/>
          </a:xfrm>
          <a:prstGeom prst="rect">
            <a:avLst/>
          </a:prstGeom>
        </p:spPr>
      </p:pic>
      <p:sp>
        <p:nvSpPr>
          <p:cNvPr id="7" name="コンテンツ プレースホルダー 2">
            <a:extLst>
              <a:ext uri="{FF2B5EF4-FFF2-40B4-BE49-F238E27FC236}">
                <a16:creationId xmlns:a16="http://schemas.microsoft.com/office/drawing/2014/main" id="{F9750A7E-DA43-DB6C-8E0C-C41934CD0574}"/>
              </a:ext>
            </a:extLst>
          </p:cNvPr>
          <p:cNvSpPr txBox="1">
            <a:spLocks/>
          </p:cNvSpPr>
          <p:nvPr/>
        </p:nvSpPr>
        <p:spPr>
          <a:xfrm>
            <a:off x="5399602" y="1730739"/>
            <a:ext cx="6708297" cy="474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ea"/>
              <a:buAutoNum type="circleNumDbPlain"/>
            </a:pPr>
            <a:endParaRPr lang="en-US" altLang="ja-JP" sz="2000" dirty="0"/>
          </a:p>
          <a:p>
            <a:endParaRPr lang="en-US" altLang="ja-JP" sz="2000" dirty="0"/>
          </a:p>
          <a:p>
            <a:pPr marL="0" indent="0">
              <a:buNone/>
            </a:pPr>
            <a:endParaRPr lang="en-US" altLang="ja-JP" sz="1800" dirty="0"/>
          </a:p>
        </p:txBody>
      </p:sp>
      <p:sp>
        <p:nvSpPr>
          <p:cNvPr id="9" name="コンテンツ プレースホルダー 2">
            <a:extLst>
              <a:ext uri="{FF2B5EF4-FFF2-40B4-BE49-F238E27FC236}">
                <a16:creationId xmlns:a16="http://schemas.microsoft.com/office/drawing/2014/main" id="{1F44416A-257A-580E-F9ED-DCB5ECD91126}"/>
              </a:ext>
            </a:extLst>
          </p:cNvPr>
          <p:cNvSpPr txBox="1">
            <a:spLocks/>
          </p:cNvSpPr>
          <p:nvPr/>
        </p:nvSpPr>
        <p:spPr>
          <a:xfrm>
            <a:off x="5268973" y="1794056"/>
            <a:ext cx="6708297" cy="4744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ＭＳ Ｐゴシック" panose="020B0600070205080204" pitchFamily="50" charset="-128"/>
                <a:ea typeface="ＭＳ Ｐゴシック" panose="020B060007020508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① Role-Play Prompt</a:t>
            </a:r>
            <a:r>
              <a:rPr lang="ja-JP" altLang="en-US"/>
              <a:t>による役割付与</a:t>
            </a:r>
            <a:endParaRPr lang="en-US" altLang="ja-JP" dirty="0"/>
          </a:p>
          <a:p>
            <a:pPr marL="0" indent="0">
              <a:buNone/>
            </a:pPr>
            <a:r>
              <a:rPr lang="ja-JP" altLang="en-US" sz="2000"/>
              <a:t>　</a:t>
            </a:r>
            <a:r>
              <a:rPr lang="en-US" altLang="ja-JP" sz="2000" dirty="0"/>
              <a:t>Step1</a:t>
            </a:r>
            <a:r>
              <a:rPr lang="ja-JP" altLang="en-US" sz="2000"/>
              <a:t>と同じプロンプトを提示→</a:t>
            </a:r>
            <a:r>
              <a:rPr lang="en-US" altLang="ja-JP" sz="2000" dirty="0"/>
              <a:t> </a:t>
            </a:r>
            <a:r>
              <a:rPr lang="ja-JP" altLang="en-US" sz="2000" b="1"/>
              <a:t>役割を一貫して付与</a:t>
            </a:r>
            <a:endParaRPr lang="en-US" altLang="ja-JP" sz="2000" b="1" dirty="0"/>
          </a:p>
          <a:p>
            <a:pPr marL="0" indent="0">
              <a:buNone/>
            </a:pPr>
            <a:endParaRPr lang="en-US" altLang="ja-JP" sz="2000" dirty="0"/>
          </a:p>
          <a:p>
            <a:pPr marL="0" indent="0">
              <a:buNone/>
            </a:pPr>
            <a:r>
              <a:rPr lang="en-US" altLang="ja-JP" dirty="0"/>
              <a:t>② Self-Consistency</a:t>
            </a:r>
            <a:r>
              <a:rPr lang="ja-JP" altLang="en-US"/>
              <a:t>による問題選択</a:t>
            </a:r>
            <a:endParaRPr lang="en-US" altLang="ja-JP" dirty="0"/>
          </a:p>
          <a:p>
            <a:pPr marL="0" indent="0">
              <a:buNone/>
            </a:pPr>
            <a:br>
              <a:rPr lang="en-US" altLang="ja-JP" sz="2000" dirty="0"/>
            </a:br>
            <a:endParaRPr lang="en-US" altLang="ja-JP" sz="100" u="sng" dirty="0"/>
          </a:p>
          <a:p>
            <a:pPr marL="0" indent="0">
              <a:buNone/>
            </a:pPr>
            <a:r>
              <a:rPr lang="ja-JP" altLang="en-US" sz="2000"/>
              <a:t>　</a:t>
            </a:r>
            <a:endParaRPr lang="en-US" altLang="ja-JP" sz="2000" dirty="0"/>
          </a:p>
          <a:p>
            <a:pPr marL="0" indent="0">
              <a:buNone/>
            </a:pPr>
            <a:endParaRPr lang="en-US" altLang="ja-JP" sz="2000" dirty="0"/>
          </a:p>
          <a:p>
            <a:pPr marL="0" indent="0">
              <a:buNone/>
            </a:pPr>
            <a:r>
              <a:rPr lang="en-US" altLang="ja-JP" sz="100" dirty="0"/>
              <a:t> </a:t>
            </a:r>
          </a:p>
          <a:p>
            <a:pPr marL="0" indent="0">
              <a:buNone/>
            </a:pPr>
            <a:endParaRPr lang="en-US" altLang="ja-JP" sz="100" dirty="0"/>
          </a:p>
          <a:p>
            <a:pPr marL="0" indent="0">
              <a:buNone/>
            </a:pPr>
            <a:endParaRPr lang="en-US" altLang="ja-JP" sz="2000" dirty="0"/>
          </a:p>
          <a:p>
            <a:endParaRPr lang="en-US" altLang="ja-JP" sz="2000" dirty="0"/>
          </a:p>
          <a:p>
            <a:pPr marL="0" indent="0">
              <a:buNone/>
            </a:pPr>
            <a:endParaRPr lang="en-US" altLang="ja-JP" sz="1800" dirty="0"/>
          </a:p>
        </p:txBody>
      </p:sp>
      <p:pic>
        <p:nvPicPr>
          <p:cNvPr id="13" name="図 12">
            <a:extLst>
              <a:ext uri="{FF2B5EF4-FFF2-40B4-BE49-F238E27FC236}">
                <a16:creationId xmlns:a16="http://schemas.microsoft.com/office/drawing/2014/main" id="{CF96D470-8ABA-E4AE-2802-F58171BA6A75}"/>
              </a:ext>
            </a:extLst>
          </p:cNvPr>
          <p:cNvPicPr>
            <a:picLocks noChangeAspect="1"/>
          </p:cNvPicPr>
          <p:nvPr/>
        </p:nvPicPr>
        <p:blipFill>
          <a:blip r:embed="rId3"/>
          <a:stretch>
            <a:fillRect/>
          </a:stretch>
        </p:blipFill>
        <p:spPr>
          <a:xfrm>
            <a:off x="5713926" y="3653506"/>
            <a:ext cx="4904259" cy="2290094"/>
          </a:xfrm>
          <a:prstGeom prst="rect">
            <a:avLst/>
          </a:prstGeom>
        </p:spPr>
      </p:pic>
      <p:sp>
        <p:nvSpPr>
          <p:cNvPr id="14" name="正方形/長方形 13">
            <a:extLst>
              <a:ext uri="{FF2B5EF4-FFF2-40B4-BE49-F238E27FC236}">
                <a16:creationId xmlns:a16="http://schemas.microsoft.com/office/drawing/2014/main" id="{016FCA42-2835-EB22-8584-2BC32B4D4CC8}"/>
              </a:ext>
            </a:extLst>
          </p:cNvPr>
          <p:cNvSpPr/>
          <p:nvPr/>
        </p:nvSpPr>
        <p:spPr>
          <a:xfrm>
            <a:off x="5648611" y="3601153"/>
            <a:ext cx="5162263" cy="26593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2D48C1E-9D97-248D-6100-21E3E4E9C61A}"/>
              </a:ext>
            </a:extLst>
          </p:cNvPr>
          <p:cNvSpPr txBox="1"/>
          <p:nvPr/>
        </p:nvSpPr>
        <p:spPr>
          <a:xfrm>
            <a:off x="10128899" y="6261926"/>
            <a:ext cx="93098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一部抜粋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22482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1099A-5260-01B7-E6AC-3C38E12EBF4D}"/>
              </a:ext>
            </a:extLst>
          </p:cNvPr>
          <p:cNvSpPr>
            <a:spLocks noGrp="1"/>
          </p:cNvSpPr>
          <p:nvPr>
            <p:ph type="title"/>
          </p:nvPr>
        </p:nvSpPr>
        <p:spPr/>
        <p:txBody>
          <a:bodyPr/>
          <a:lstStyle/>
          <a:p>
            <a:r>
              <a:rPr kumimoji="1" lang="ja-JP" altLang="en-US"/>
              <a:t>実験フロー</a:t>
            </a:r>
          </a:p>
        </p:txBody>
      </p:sp>
      <p:sp>
        <p:nvSpPr>
          <p:cNvPr id="3" name="コンテンツ プレースホルダー 2">
            <a:extLst>
              <a:ext uri="{FF2B5EF4-FFF2-40B4-BE49-F238E27FC236}">
                <a16:creationId xmlns:a16="http://schemas.microsoft.com/office/drawing/2014/main" id="{57C98102-6D88-EDEE-ACC2-48E8DEE477DD}"/>
              </a:ext>
            </a:extLst>
          </p:cNvPr>
          <p:cNvSpPr>
            <a:spLocks noGrp="1"/>
          </p:cNvSpPr>
          <p:nvPr>
            <p:ph idx="1"/>
          </p:nvPr>
        </p:nvSpPr>
        <p:spPr/>
        <p:txBody>
          <a:bodyPr>
            <a:normAutofit/>
          </a:bodyPr>
          <a:lstStyle/>
          <a:p>
            <a:pPr marL="0" indent="0">
              <a:buNone/>
            </a:pPr>
            <a:r>
              <a:rPr kumimoji="1" lang="en-US" altLang="ja-JP" sz="1800" dirty="0">
                <a:latin typeface="MS PGothic" panose="020B0600070205080204" pitchFamily="34" charset="-128"/>
                <a:ea typeface="MS PGothic" panose="020B0600070205080204" pitchFamily="34" charset="-128"/>
              </a:rPr>
              <a:t> </a:t>
            </a:r>
            <a:endParaRPr kumimoji="1" lang="ja-JP" altLang="en-US" sz="1800">
              <a:latin typeface="MS PGothic" panose="020B0600070205080204" pitchFamily="34" charset="-128"/>
              <a:ea typeface="MS PGothic" panose="020B0600070205080204" pitchFamily="34" charset="-128"/>
            </a:endParaRPr>
          </a:p>
        </p:txBody>
      </p:sp>
      <p:sp>
        <p:nvSpPr>
          <p:cNvPr id="4" name="スライド番号プレースホルダー 3">
            <a:extLst>
              <a:ext uri="{FF2B5EF4-FFF2-40B4-BE49-F238E27FC236}">
                <a16:creationId xmlns:a16="http://schemas.microsoft.com/office/drawing/2014/main" id="{DA1CCE0A-53FD-F0EE-27DA-F186E2E9D6D0}"/>
              </a:ext>
            </a:extLst>
          </p:cNvPr>
          <p:cNvSpPr>
            <a:spLocks noGrp="1"/>
          </p:cNvSpPr>
          <p:nvPr>
            <p:ph type="sldNum" sz="quarter" idx="12"/>
          </p:nvPr>
        </p:nvSpPr>
        <p:spPr/>
        <p:txBody>
          <a:bodyPr/>
          <a:lstStyle/>
          <a:p>
            <a:fld id="{6B65950B-AD61-4ED9-A41B-94A1DCC0BABE}" type="slidenum">
              <a:rPr lang="ja-JP" altLang="en-US" smtClean="0">
                <a:latin typeface="+mj-ea"/>
                <a:ea typeface="+mj-ea"/>
              </a:rPr>
              <a:pPr/>
              <a:t>15</a:t>
            </a:fld>
            <a:endParaRPr lang="ja-JP" altLang="en-US" dirty="0">
              <a:latin typeface="+mj-ea"/>
              <a:ea typeface="+mj-ea"/>
            </a:endParaRPr>
          </a:p>
        </p:txBody>
      </p:sp>
      <p:pic>
        <p:nvPicPr>
          <p:cNvPr id="41" name="図 40" descr="アイコン&#10;&#10;自動的に生成された説明">
            <a:extLst>
              <a:ext uri="{FF2B5EF4-FFF2-40B4-BE49-F238E27FC236}">
                <a16:creationId xmlns:a16="http://schemas.microsoft.com/office/drawing/2014/main" id="{7ED7D1C7-6F6F-ACD6-FEB6-1979D7621948}"/>
              </a:ext>
            </a:extLst>
          </p:cNvPr>
          <p:cNvPicPr>
            <a:picLocks noChangeAspect="1"/>
          </p:cNvPicPr>
          <p:nvPr/>
        </p:nvPicPr>
        <p:blipFill>
          <a:blip r:embed="rId2"/>
          <a:stretch>
            <a:fillRect/>
          </a:stretch>
        </p:blipFill>
        <p:spPr>
          <a:xfrm>
            <a:off x="7291358" y="4430369"/>
            <a:ext cx="625504" cy="776725"/>
          </a:xfrm>
          <a:prstGeom prst="rect">
            <a:avLst/>
          </a:prstGeom>
        </p:spPr>
      </p:pic>
      <p:sp>
        <p:nvSpPr>
          <p:cNvPr id="48" name="テキスト ボックス 47">
            <a:extLst>
              <a:ext uri="{FF2B5EF4-FFF2-40B4-BE49-F238E27FC236}">
                <a16:creationId xmlns:a16="http://schemas.microsoft.com/office/drawing/2014/main" id="{78F4B3AC-FFA8-3A71-2919-4075F1FC2C14}"/>
              </a:ext>
            </a:extLst>
          </p:cNvPr>
          <p:cNvSpPr txBox="1"/>
          <p:nvPr/>
        </p:nvSpPr>
        <p:spPr>
          <a:xfrm>
            <a:off x="3593610" y="1795224"/>
            <a:ext cx="1245858" cy="707886"/>
          </a:xfrm>
          <a:prstGeom prst="rect">
            <a:avLst/>
          </a:prstGeom>
          <a:noFill/>
        </p:spPr>
        <p:txBody>
          <a:bodyPr wrap="square" rtlCol="0">
            <a:spAutoFit/>
          </a:bodyPr>
          <a:lstStyle/>
          <a:p>
            <a:pPr algn="ctr"/>
            <a:r>
              <a:rPr kumimoji="1" lang="ja-JP" altLang="en-US" sz="2000">
                <a:latin typeface="MS PGothic" panose="020B0600070205080204" pitchFamily="34" charset="-128"/>
                <a:ea typeface="MS PGothic" panose="020B0600070205080204" pitchFamily="34" charset="-128"/>
              </a:rPr>
              <a:t>問題作成</a:t>
            </a:r>
            <a:br>
              <a:rPr kumimoji="1" lang="en-US" altLang="ja-JP" sz="2000" dirty="0">
                <a:latin typeface="MS PGothic" panose="020B0600070205080204" pitchFamily="34" charset="-128"/>
                <a:ea typeface="MS PGothic" panose="020B0600070205080204" pitchFamily="34" charset="-128"/>
              </a:rPr>
            </a:br>
            <a:r>
              <a:rPr kumimoji="1" lang="ja-JP" altLang="en-US" sz="2000">
                <a:latin typeface="MS PGothic" panose="020B0600070205080204" pitchFamily="34" charset="-128"/>
                <a:ea typeface="MS PGothic" panose="020B0600070205080204" pitchFamily="34" charset="-128"/>
              </a:rPr>
              <a:t>システム</a:t>
            </a:r>
          </a:p>
        </p:txBody>
      </p:sp>
      <p:grpSp>
        <p:nvGrpSpPr>
          <p:cNvPr id="49" name="グループ化 48">
            <a:extLst>
              <a:ext uri="{FF2B5EF4-FFF2-40B4-BE49-F238E27FC236}">
                <a16:creationId xmlns:a16="http://schemas.microsoft.com/office/drawing/2014/main" id="{88620351-6E71-D076-75DF-16B97573539F}"/>
              </a:ext>
            </a:extLst>
          </p:cNvPr>
          <p:cNvGrpSpPr/>
          <p:nvPr/>
        </p:nvGrpSpPr>
        <p:grpSpPr>
          <a:xfrm>
            <a:off x="2879937" y="2458578"/>
            <a:ext cx="2727719" cy="2959437"/>
            <a:chOff x="12656406" y="9192707"/>
            <a:chExt cx="2727719" cy="2959437"/>
          </a:xfrm>
        </p:grpSpPr>
        <p:pic>
          <p:nvPicPr>
            <p:cNvPr id="50" name="図 49" descr="アイコン&#10;&#10;自動的に生成された説明">
              <a:extLst>
                <a:ext uri="{FF2B5EF4-FFF2-40B4-BE49-F238E27FC236}">
                  <a16:creationId xmlns:a16="http://schemas.microsoft.com/office/drawing/2014/main" id="{EDC46D6E-5CC7-F0D8-57DF-1AF650AF18EF}"/>
                </a:ext>
              </a:extLst>
            </p:cNvPr>
            <p:cNvPicPr>
              <a:picLocks noChangeAspect="1"/>
            </p:cNvPicPr>
            <p:nvPr/>
          </p:nvPicPr>
          <p:blipFill>
            <a:blip r:embed="rId2"/>
            <a:stretch>
              <a:fillRect/>
            </a:stretch>
          </p:blipFill>
          <p:spPr>
            <a:xfrm>
              <a:off x="13767194" y="9192707"/>
              <a:ext cx="505457" cy="627656"/>
            </a:xfrm>
            <a:prstGeom prst="rect">
              <a:avLst/>
            </a:prstGeom>
          </p:spPr>
        </p:pic>
        <p:sp>
          <p:nvSpPr>
            <p:cNvPr id="51" name="テキスト ボックス 50">
              <a:extLst>
                <a:ext uri="{FF2B5EF4-FFF2-40B4-BE49-F238E27FC236}">
                  <a16:creationId xmlns:a16="http://schemas.microsoft.com/office/drawing/2014/main" id="{F6C99C6F-9FA4-2EA4-6664-B5128BDD2CB1}"/>
                </a:ext>
              </a:extLst>
            </p:cNvPr>
            <p:cNvSpPr txBox="1"/>
            <p:nvPr/>
          </p:nvSpPr>
          <p:spPr>
            <a:xfrm>
              <a:off x="12656406" y="9765579"/>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Gemini-1.5-Flash</a:t>
              </a:r>
              <a:endParaRPr kumimoji="1" lang="ja-JP" altLang="en-US" sz="2000">
                <a:latin typeface="MS PGothic" panose="020B0600070205080204" pitchFamily="34" charset="-128"/>
                <a:ea typeface="MS PGothic" panose="020B0600070205080204" pitchFamily="34" charset="-128"/>
              </a:endParaRPr>
            </a:p>
          </p:txBody>
        </p:sp>
        <p:pic>
          <p:nvPicPr>
            <p:cNvPr id="52" name="図 51" descr="アイコン&#10;&#10;自動的に生成された説明">
              <a:extLst>
                <a:ext uri="{FF2B5EF4-FFF2-40B4-BE49-F238E27FC236}">
                  <a16:creationId xmlns:a16="http://schemas.microsoft.com/office/drawing/2014/main" id="{168D23A4-2DA3-82EF-0862-2FA6614686C2}"/>
                </a:ext>
              </a:extLst>
            </p:cNvPr>
            <p:cNvPicPr>
              <a:picLocks noChangeAspect="1"/>
            </p:cNvPicPr>
            <p:nvPr/>
          </p:nvPicPr>
          <p:blipFill>
            <a:blip r:embed="rId2"/>
            <a:stretch>
              <a:fillRect/>
            </a:stretch>
          </p:blipFill>
          <p:spPr>
            <a:xfrm>
              <a:off x="13780289" y="10191368"/>
              <a:ext cx="505457" cy="627656"/>
            </a:xfrm>
            <a:prstGeom prst="rect">
              <a:avLst/>
            </a:prstGeom>
          </p:spPr>
        </p:pic>
        <p:sp>
          <p:nvSpPr>
            <p:cNvPr id="53" name="テキスト ボックス 52">
              <a:extLst>
                <a:ext uri="{FF2B5EF4-FFF2-40B4-BE49-F238E27FC236}">
                  <a16:creationId xmlns:a16="http://schemas.microsoft.com/office/drawing/2014/main" id="{FCA21C93-936B-3605-B385-3DE9FE4E85B8}"/>
                </a:ext>
              </a:extLst>
            </p:cNvPr>
            <p:cNvSpPr txBox="1"/>
            <p:nvPr/>
          </p:nvSpPr>
          <p:spPr>
            <a:xfrm>
              <a:off x="12706889" y="10761458"/>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GPT-4o mini</a:t>
              </a:r>
              <a:endParaRPr kumimoji="1" lang="ja-JP" altLang="en-US" sz="2000">
                <a:latin typeface="MS PGothic" panose="020B0600070205080204" pitchFamily="34" charset="-128"/>
                <a:ea typeface="MS PGothic" panose="020B0600070205080204" pitchFamily="34" charset="-128"/>
              </a:endParaRPr>
            </a:p>
          </p:txBody>
        </p:sp>
        <p:pic>
          <p:nvPicPr>
            <p:cNvPr id="54" name="図 53" descr="アイコン&#10;&#10;自動的に生成された説明">
              <a:extLst>
                <a:ext uri="{FF2B5EF4-FFF2-40B4-BE49-F238E27FC236}">
                  <a16:creationId xmlns:a16="http://schemas.microsoft.com/office/drawing/2014/main" id="{4C238ED1-A50A-4BEF-A19F-6D37BA72658F}"/>
                </a:ext>
              </a:extLst>
            </p:cNvPr>
            <p:cNvPicPr>
              <a:picLocks noChangeAspect="1"/>
            </p:cNvPicPr>
            <p:nvPr/>
          </p:nvPicPr>
          <p:blipFill>
            <a:blip r:embed="rId2"/>
            <a:stretch>
              <a:fillRect/>
            </a:stretch>
          </p:blipFill>
          <p:spPr>
            <a:xfrm>
              <a:off x="13813450" y="11192205"/>
              <a:ext cx="505457" cy="627656"/>
            </a:xfrm>
            <a:prstGeom prst="rect">
              <a:avLst/>
            </a:prstGeom>
          </p:spPr>
        </p:pic>
        <p:sp>
          <p:nvSpPr>
            <p:cNvPr id="55" name="テキスト ボックス 54">
              <a:extLst>
                <a:ext uri="{FF2B5EF4-FFF2-40B4-BE49-F238E27FC236}">
                  <a16:creationId xmlns:a16="http://schemas.microsoft.com/office/drawing/2014/main" id="{2E9E7E2D-C463-5375-E91D-247BABAF9CFC}"/>
                </a:ext>
              </a:extLst>
            </p:cNvPr>
            <p:cNvSpPr txBox="1"/>
            <p:nvPr/>
          </p:nvSpPr>
          <p:spPr>
            <a:xfrm>
              <a:off x="12748231" y="11752034"/>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GPT-4o</a:t>
              </a:r>
              <a:endParaRPr kumimoji="1" lang="ja-JP" altLang="en-US" sz="2000">
                <a:latin typeface="MS PGothic" panose="020B0600070205080204" pitchFamily="34" charset="-128"/>
                <a:ea typeface="MS PGothic" panose="020B0600070205080204" pitchFamily="34" charset="-128"/>
              </a:endParaRPr>
            </a:p>
          </p:txBody>
        </p:sp>
      </p:grpSp>
      <p:pic>
        <p:nvPicPr>
          <p:cNvPr id="57" name="図 56">
            <a:extLst>
              <a:ext uri="{FF2B5EF4-FFF2-40B4-BE49-F238E27FC236}">
                <a16:creationId xmlns:a16="http://schemas.microsoft.com/office/drawing/2014/main" id="{08D17AEC-2A32-4607-1C51-BBEDDFFC2D65}"/>
              </a:ext>
            </a:extLst>
          </p:cNvPr>
          <p:cNvPicPr>
            <a:picLocks noChangeAspect="1"/>
          </p:cNvPicPr>
          <p:nvPr/>
        </p:nvPicPr>
        <p:blipFill>
          <a:blip r:embed="rId3"/>
          <a:stretch>
            <a:fillRect/>
          </a:stretch>
        </p:blipFill>
        <p:spPr>
          <a:xfrm>
            <a:off x="5923115" y="4505980"/>
            <a:ext cx="625504" cy="625504"/>
          </a:xfrm>
          <a:prstGeom prst="rect">
            <a:avLst/>
          </a:prstGeom>
        </p:spPr>
      </p:pic>
      <p:sp>
        <p:nvSpPr>
          <p:cNvPr id="58" name="テキスト ボックス 57">
            <a:extLst>
              <a:ext uri="{FF2B5EF4-FFF2-40B4-BE49-F238E27FC236}">
                <a16:creationId xmlns:a16="http://schemas.microsoft.com/office/drawing/2014/main" id="{0FA1D389-7580-1611-C5EC-850FBBFB0C7E}"/>
              </a:ext>
            </a:extLst>
          </p:cNvPr>
          <p:cNvSpPr txBox="1"/>
          <p:nvPr/>
        </p:nvSpPr>
        <p:spPr>
          <a:xfrm>
            <a:off x="5834602" y="1710590"/>
            <a:ext cx="5349175" cy="400110"/>
          </a:xfrm>
          <a:prstGeom prst="rect">
            <a:avLst/>
          </a:prstGeom>
          <a:noFill/>
        </p:spPr>
        <p:txBody>
          <a:bodyPr wrap="square" rtlCol="0">
            <a:spAutoFit/>
          </a:bodyPr>
          <a:lstStyle/>
          <a:p>
            <a:r>
              <a:rPr kumimoji="1" lang="ja-JP" altLang="en-US" sz="2000">
                <a:latin typeface="MS PGothic" panose="020B0600070205080204" pitchFamily="34" charset="-128"/>
                <a:ea typeface="MS PGothic" panose="020B0600070205080204" pitchFamily="34" charset="-128"/>
              </a:rPr>
              <a:t>生成された問題を学生が解答・結果を分析</a:t>
            </a:r>
          </a:p>
        </p:txBody>
      </p:sp>
      <p:sp>
        <p:nvSpPr>
          <p:cNvPr id="59" name="テキスト ボックス 58">
            <a:extLst>
              <a:ext uri="{FF2B5EF4-FFF2-40B4-BE49-F238E27FC236}">
                <a16:creationId xmlns:a16="http://schemas.microsoft.com/office/drawing/2014/main" id="{6134CEDD-16E3-3E63-1354-9DC0DCB1236D}"/>
              </a:ext>
            </a:extLst>
          </p:cNvPr>
          <p:cNvSpPr txBox="1"/>
          <p:nvPr/>
        </p:nvSpPr>
        <p:spPr>
          <a:xfrm>
            <a:off x="6323653" y="5289270"/>
            <a:ext cx="2635894" cy="400110"/>
          </a:xfrm>
          <a:prstGeom prst="rect">
            <a:avLst/>
          </a:prstGeom>
          <a:noFill/>
        </p:spPr>
        <p:txBody>
          <a:bodyPr wrap="square" rtlCol="0">
            <a:spAutoFit/>
          </a:bodyPr>
          <a:lstStyle/>
          <a:p>
            <a:pPr algn="ctr"/>
            <a:r>
              <a:rPr kumimoji="1" lang="en-US" altLang="ja-JP" sz="2000" dirty="0">
                <a:latin typeface="+mj-ea"/>
                <a:ea typeface="+mj-ea"/>
              </a:rPr>
              <a:t>GPT-4o</a:t>
            </a:r>
            <a:endParaRPr kumimoji="1" lang="ja-JP" altLang="en-US" sz="2000">
              <a:latin typeface="+mj-ea"/>
              <a:ea typeface="+mj-ea"/>
            </a:endParaRPr>
          </a:p>
        </p:txBody>
      </p:sp>
      <p:sp>
        <p:nvSpPr>
          <p:cNvPr id="60" name="テキスト ボックス 59">
            <a:extLst>
              <a:ext uri="{FF2B5EF4-FFF2-40B4-BE49-F238E27FC236}">
                <a16:creationId xmlns:a16="http://schemas.microsoft.com/office/drawing/2014/main" id="{CD386227-EAAE-E8F3-2A7A-99B45E6CBF4F}"/>
              </a:ext>
            </a:extLst>
          </p:cNvPr>
          <p:cNvSpPr txBox="1"/>
          <p:nvPr/>
        </p:nvSpPr>
        <p:spPr>
          <a:xfrm>
            <a:off x="6741487" y="2363264"/>
            <a:ext cx="2020183"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アンケート調査</a:t>
            </a:r>
          </a:p>
        </p:txBody>
      </p:sp>
      <p:sp>
        <p:nvSpPr>
          <p:cNvPr id="61" name="テキスト ボックス 60">
            <a:extLst>
              <a:ext uri="{FF2B5EF4-FFF2-40B4-BE49-F238E27FC236}">
                <a16:creationId xmlns:a16="http://schemas.microsoft.com/office/drawing/2014/main" id="{0A8B3232-3020-E10B-BA2E-A19C82D61A00}"/>
              </a:ext>
            </a:extLst>
          </p:cNvPr>
          <p:cNvSpPr txBox="1"/>
          <p:nvPr/>
        </p:nvSpPr>
        <p:spPr>
          <a:xfrm>
            <a:off x="6684124" y="4050201"/>
            <a:ext cx="2020183"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ソースコード分析</a:t>
            </a:r>
          </a:p>
        </p:txBody>
      </p:sp>
      <p:sp>
        <p:nvSpPr>
          <p:cNvPr id="62" name="テキスト ボックス 61">
            <a:extLst>
              <a:ext uri="{FF2B5EF4-FFF2-40B4-BE49-F238E27FC236}">
                <a16:creationId xmlns:a16="http://schemas.microsoft.com/office/drawing/2014/main" id="{1B2666C0-AABF-8F06-95AA-D3F20F8D2ED2}"/>
              </a:ext>
            </a:extLst>
          </p:cNvPr>
          <p:cNvSpPr txBox="1"/>
          <p:nvPr/>
        </p:nvSpPr>
        <p:spPr>
          <a:xfrm>
            <a:off x="8547883" y="2137428"/>
            <a:ext cx="2635894" cy="1815882"/>
          </a:xfrm>
          <a:prstGeom prst="rect">
            <a:avLst/>
          </a:prstGeom>
          <a:noFill/>
        </p:spPr>
        <p:txBody>
          <a:bodyPr wrap="square" rtlCol="0">
            <a:spAutoFit/>
          </a:bodyPr>
          <a:lstStyle/>
          <a:p>
            <a:r>
              <a:rPr kumimoji="1" lang="en-US" altLang="ja-JP" sz="1600" dirty="0">
                <a:latin typeface="MS PGothic" panose="020B0600070205080204" pitchFamily="34" charset="-128"/>
                <a:ea typeface="MS PGothic" panose="020B0600070205080204" pitchFamily="34" charset="-128"/>
              </a:rPr>
              <a:t>10</a:t>
            </a:r>
            <a:r>
              <a:rPr kumimoji="1" lang="ja-JP" altLang="en-US" sz="1600">
                <a:latin typeface="MS PGothic" panose="020B0600070205080204" pitchFamily="34" charset="-128"/>
                <a:ea typeface="MS PGothic" panose="020B0600070205080204" pitchFamily="34" charset="-128"/>
              </a:rPr>
              <a:t>段階評価</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・問題の理解のしやすさ</a:t>
            </a:r>
            <a:br>
              <a:rPr kumimoji="1" lang="en-US" altLang="ja-JP" sz="1600" dirty="0">
                <a:latin typeface="MS PGothic" panose="020B0600070205080204" pitchFamily="34" charset="-128"/>
                <a:ea typeface="MS PGothic" panose="020B0600070205080204" pitchFamily="34" charset="-128"/>
              </a:rPr>
            </a:br>
            <a:r>
              <a:rPr kumimoji="1" lang="ja-JP" altLang="en-US" sz="1600">
                <a:latin typeface="MS PGothic" panose="020B0600070205080204" pitchFamily="34" charset="-128"/>
                <a:ea typeface="MS PGothic" panose="020B0600070205080204" pitchFamily="34" charset="-128"/>
              </a:rPr>
              <a:t>・新しい学びを得られるか</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・問題の難易度</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・問題を解く楽しさ</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・良問かどうか</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・解答時間</a:t>
            </a:r>
            <a:r>
              <a:rPr kumimoji="1" lang="en-US" altLang="ja-JP" sz="1600" dirty="0">
                <a:latin typeface="MS PGothic" panose="020B0600070205080204" pitchFamily="34" charset="-128"/>
                <a:ea typeface="MS PGothic" panose="020B0600070205080204" pitchFamily="34" charset="-128"/>
              </a:rPr>
              <a:t>(15</a:t>
            </a:r>
            <a:r>
              <a:rPr kumimoji="1" lang="ja-JP" altLang="en-US" sz="1600">
                <a:latin typeface="MS PGothic" panose="020B0600070205080204" pitchFamily="34" charset="-128"/>
                <a:ea typeface="MS PGothic" panose="020B0600070205080204" pitchFamily="34" charset="-128"/>
              </a:rPr>
              <a:t>分</a:t>
            </a:r>
            <a:r>
              <a:rPr kumimoji="1" lang="en-US" altLang="ja-JP" sz="1600" dirty="0">
                <a:latin typeface="MS PGothic" panose="020B0600070205080204" pitchFamily="34" charset="-128"/>
                <a:ea typeface="MS PGothic" panose="020B0600070205080204" pitchFamily="34" charset="-128"/>
              </a:rPr>
              <a:t>)</a:t>
            </a:r>
            <a:r>
              <a:rPr kumimoji="1" lang="ja-JP" altLang="en-US" sz="1600">
                <a:latin typeface="MS PGothic" panose="020B0600070205080204" pitchFamily="34" charset="-128"/>
                <a:ea typeface="MS PGothic" panose="020B0600070205080204" pitchFamily="34" charset="-128"/>
              </a:rPr>
              <a:t>は適切か</a:t>
            </a:r>
            <a:endParaRPr kumimoji="1" lang="en-US" altLang="ja-JP" sz="1600" dirty="0">
              <a:latin typeface="MS PGothic" panose="020B0600070205080204" pitchFamily="34" charset="-128"/>
              <a:ea typeface="MS PGothic" panose="020B0600070205080204" pitchFamily="34" charset="-128"/>
            </a:endParaRPr>
          </a:p>
        </p:txBody>
      </p:sp>
      <p:pic>
        <p:nvPicPr>
          <p:cNvPr id="63" name="図 62">
            <a:extLst>
              <a:ext uri="{FF2B5EF4-FFF2-40B4-BE49-F238E27FC236}">
                <a16:creationId xmlns:a16="http://schemas.microsoft.com/office/drawing/2014/main" id="{4AD00F67-9875-F5E8-2A9F-15DCDD239F44}"/>
              </a:ext>
            </a:extLst>
          </p:cNvPr>
          <p:cNvPicPr>
            <a:picLocks noChangeAspect="1"/>
          </p:cNvPicPr>
          <p:nvPr/>
        </p:nvPicPr>
        <p:blipFill>
          <a:blip r:embed="rId4"/>
          <a:stretch>
            <a:fillRect/>
          </a:stretch>
        </p:blipFill>
        <p:spPr>
          <a:xfrm>
            <a:off x="7131149" y="2657085"/>
            <a:ext cx="1046758" cy="1046758"/>
          </a:xfrm>
          <a:prstGeom prst="rect">
            <a:avLst/>
          </a:prstGeom>
        </p:spPr>
      </p:pic>
      <p:sp>
        <p:nvSpPr>
          <p:cNvPr id="64" name="テキスト ボックス 63">
            <a:extLst>
              <a:ext uri="{FF2B5EF4-FFF2-40B4-BE49-F238E27FC236}">
                <a16:creationId xmlns:a16="http://schemas.microsoft.com/office/drawing/2014/main" id="{3EFBDB9D-0914-4408-EFAB-405469E8B258}"/>
              </a:ext>
            </a:extLst>
          </p:cNvPr>
          <p:cNvSpPr txBox="1"/>
          <p:nvPr/>
        </p:nvSpPr>
        <p:spPr>
          <a:xfrm>
            <a:off x="8637713" y="4122879"/>
            <a:ext cx="2869265" cy="1569660"/>
          </a:xfrm>
          <a:prstGeom prst="rect">
            <a:avLst/>
          </a:prstGeom>
          <a:noFill/>
        </p:spPr>
        <p:txBody>
          <a:bodyPr wrap="square" rtlCol="0">
            <a:spAutoFit/>
          </a:bodyPr>
          <a:lstStyle/>
          <a:p>
            <a:r>
              <a:rPr kumimoji="1" lang="en-US" altLang="ja-JP" sz="1600" dirty="0">
                <a:latin typeface="MS PGothic" panose="020B0600070205080204" pitchFamily="34" charset="-128"/>
                <a:ea typeface="MS PGothic" panose="020B0600070205080204" pitchFamily="34" charset="-128"/>
              </a:rPr>
              <a:t>5</a:t>
            </a:r>
            <a:r>
              <a:rPr kumimoji="1" lang="ja-JP" altLang="en-US" sz="1600">
                <a:latin typeface="MS PGothic" panose="020B0600070205080204" pitchFamily="34" charset="-128"/>
                <a:ea typeface="MS PGothic" panose="020B0600070205080204" pitchFamily="34" charset="-128"/>
              </a:rPr>
              <a:t>段階評価</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・正確性（解決の有無）</a:t>
            </a:r>
            <a:br>
              <a:rPr kumimoji="1" lang="en-US" altLang="ja-JP" sz="1600" dirty="0">
                <a:latin typeface="MS PGothic" panose="020B0600070205080204" pitchFamily="34" charset="-128"/>
                <a:ea typeface="MS PGothic" panose="020B0600070205080204" pitchFamily="34" charset="-128"/>
              </a:rPr>
            </a:br>
            <a:r>
              <a:rPr kumimoji="1" lang="ja-JP" altLang="en-US" sz="1600">
                <a:latin typeface="MS PGothic" panose="020B0600070205080204" pitchFamily="34" charset="-128"/>
                <a:ea typeface="MS PGothic" panose="020B0600070205080204" pitchFamily="34" charset="-128"/>
              </a:rPr>
              <a:t>・効率性（実装の最適化）</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・可読性（コードの最適化）</a:t>
            </a:r>
            <a:br>
              <a:rPr kumimoji="1" lang="en-US" altLang="ja-JP" sz="1600" dirty="0">
                <a:latin typeface="MS PGothic" panose="020B0600070205080204" pitchFamily="34" charset="-128"/>
                <a:ea typeface="MS PGothic" panose="020B0600070205080204" pitchFamily="34" charset="-128"/>
              </a:rPr>
            </a:br>
            <a:r>
              <a:rPr kumimoji="1" lang="ja-JP" altLang="en-US" sz="1600">
                <a:latin typeface="MS PGothic" panose="020B0600070205080204" pitchFamily="34" charset="-128"/>
                <a:ea typeface="MS PGothic" panose="020B0600070205080204" pitchFamily="34" charset="-128"/>
              </a:rPr>
              <a:t>・基礎概念（適切な</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プログラミング</a:t>
            </a:r>
            <a:r>
              <a:rPr kumimoji="1" lang="en-US" altLang="ja-JP" sz="1600" dirty="0">
                <a:latin typeface="MS PGothic" panose="020B0600070205080204" pitchFamily="34" charset="-128"/>
                <a:ea typeface="MS PGothic" panose="020B0600070205080204" pitchFamily="34" charset="-128"/>
              </a:rPr>
              <a:t> </a:t>
            </a:r>
            <a:r>
              <a:rPr kumimoji="1" lang="ja-JP" altLang="en-US" sz="1600">
                <a:latin typeface="MS PGothic" panose="020B0600070205080204" pitchFamily="34" charset="-128"/>
                <a:ea typeface="MS PGothic" panose="020B0600070205080204" pitchFamily="34" charset="-128"/>
              </a:rPr>
              <a:t>技術の活用）</a:t>
            </a:r>
            <a:endParaRPr kumimoji="1" lang="en-US" altLang="ja-JP" sz="1600" dirty="0">
              <a:latin typeface="MS PGothic" panose="020B0600070205080204" pitchFamily="34" charset="-128"/>
              <a:ea typeface="MS PGothic" panose="020B0600070205080204" pitchFamily="34" charset="-128"/>
            </a:endParaRPr>
          </a:p>
        </p:txBody>
      </p:sp>
      <p:sp>
        <p:nvSpPr>
          <p:cNvPr id="65" name="角丸四角形 64">
            <a:extLst>
              <a:ext uri="{FF2B5EF4-FFF2-40B4-BE49-F238E27FC236}">
                <a16:creationId xmlns:a16="http://schemas.microsoft.com/office/drawing/2014/main" id="{72E11D9A-25B0-DA7B-85D3-86E285A46EF2}"/>
              </a:ext>
            </a:extLst>
          </p:cNvPr>
          <p:cNvSpPr/>
          <p:nvPr/>
        </p:nvSpPr>
        <p:spPr>
          <a:xfrm>
            <a:off x="5596057" y="1598338"/>
            <a:ext cx="5852324" cy="4319504"/>
          </a:xfrm>
          <a:prstGeom prst="roundRect">
            <a:avLst>
              <a:gd name="adj" fmla="val 1025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cxnSp>
        <p:nvCxnSpPr>
          <p:cNvPr id="66" name="直線矢印コネクタ 65">
            <a:extLst>
              <a:ext uri="{FF2B5EF4-FFF2-40B4-BE49-F238E27FC236}">
                <a16:creationId xmlns:a16="http://schemas.microsoft.com/office/drawing/2014/main" id="{4BA92556-9B01-441A-9D75-DA3FD7F1427B}"/>
              </a:ext>
            </a:extLst>
          </p:cNvPr>
          <p:cNvCxnSpPr>
            <a:cxnSpLocks/>
          </p:cNvCxnSpPr>
          <p:nvPr/>
        </p:nvCxnSpPr>
        <p:spPr>
          <a:xfrm>
            <a:off x="6645487" y="4858342"/>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7" name="直線矢印コネクタ 66">
            <a:extLst>
              <a:ext uri="{FF2B5EF4-FFF2-40B4-BE49-F238E27FC236}">
                <a16:creationId xmlns:a16="http://schemas.microsoft.com/office/drawing/2014/main" id="{78E335F1-456E-E280-39FA-0CAC079CAC4F}"/>
              </a:ext>
            </a:extLst>
          </p:cNvPr>
          <p:cNvCxnSpPr>
            <a:cxnSpLocks/>
          </p:cNvCxnSpPr>
          <p:nvPr/>
        </p:nvCxnSpPr>
        <p:spPr>
          <a:xfrm>
            <a:off x="6628506" y="3314378"/>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8" name="直線矢印コネクタ 67">
            <a:extLst>
              <a:ext uri="{FF2B5EF4-FFF2-40B4-BE49-F238E27FC236}">
                <a16:creationId xmlns:a16="http://schemas.microsoft.com/office/drawing/2014/main" id="{021AD785-936E-6286-5926-042B24DDA499}"/>
              </a:ext>
            </a:extLst>
          </p:cNvPr>
          <p:cNvCxnSpPr>
            <a:cxnSpLocks/>
          </p:cNvCxnSpPr>
          <p:nvPr/>
        </p:nvCxnSpPr>
        <p:spPr>
          <a:xfrm rot="5400000">
            <a:off x="6019104" y="4234017"/>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9" name="直線矢印コネクタ 68">
            <a:extLst>
              <a:ext uri="{FF2B5EF4-FFF2-40B4-BE49-F238E27FC236}">
                <a16:creationId xmlns:a16="http://schemas.microsoft.com/office/drawing/2014/main" id="{D6ADD95F-CA33-EDA6-4179-964623B77F37}"/>
              </a:ext>
            </a:extLst>
          </p:cNvPr>
          <p:cNvCxnSpPr>
            <a:cxnSpLocks/>
          </p:cNvCxnSpPr>
          <p:nvPr/>
        </p:nvCxnSpPr>
        <p:spPr>
          <a:xfrm>
            <a:off x="4918887" y="3736632"/>
            <a:ext cx="558036"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12B9DE1A-55F3-E750-4CD8-3E5223F5CD8E}"/>
              </a:ext>
            </a:extLst>
          </p:cNvPr>
          <p:cNvCxnSpPr>
            <a:cxnSpLocks/>
          </p:cNvCxnSpPr>
          <p:nvPr/>
        </p:nvCxnSpPr>
        <p:spPr>
          <a:xfrm flipV="1">
            <a:off x="4918887" y="3794918"/>
            <a:ext cx="558036" cy="90318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71" name="直線矢印コネクタ 70">
            <a:extLst>
              <a:ext uri="{FF2B5EF4-FFF2-40B4-BE49-F238E27FC236}">
                <a16:creationId xmlns:a16="http://schemas.microsoft.com/office/drawing/2014/main" id="{6CF155DF-C80B-BAFD-5EDD-1ADA6E01307C}"/>
              </a:ext>
            </a:extLst>
          </p:cNvPr>
          <p:cNvCxnSpPr>
            <a:cxnSpLocks/>
          </p:cNvCxnSpPr>
          <p:nvPr/>
        </p:nvCxnSpPr>
        <p:spPr>
          <a:xfrm>
            <a:off x="4918285" y="2753873"/>
            <a:ext cx="558036" cy="90318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nvGrpSpPr>
          <p:cNvPr id="72" name="グループ化 71">
            <a:extLst>
              <a:ext uri="{FF2B5EF4-FFF2-40B4-BE49-F238E27FC236}">
                <a16:creationId xmlns:a16="http://schemas.microsoft.com/office/drawing/2014/main" id="{C810C6D8-3E18-408D-F9C7-7FAAB13AD057}"/>
              </a:ext>
            </a:extLst>
          </p:cNvPr>
          <p:cNvGrpSpPr/>
          <p:nvPr/>
        </p:nvGrpSpPr>
        <p:grpSpPr>
          <a:xfrm flipH="1" flipV="1">
            <a:off x="2945052" y="2728608"/>
            <a:ext cx="558638" cy="1944230"/>
            <a:chOff x="14381410" y="12637426"/>
            <a:chExt cx="558638" cy="1944230"/>
          </a:xfrm>
        </p:grpSpPr>
        <p:cxnSp>
          <p:nvCxnSpPr>
            <p:cNvPr id="73" name="直線矢印コネクタ 72">
              <a:extLst>
                <a:ext uri="{FF2B5EF4-FFF2-40B4-BE49-F238E27FC236}">
                  <a16:creationId xmlns:a16="http://schemas.microsoft.com/office/drawing/2014/main" id="{98EF5C8A-5582-37CA-4A45-AEA75AF58E95}"/>
                </a:ext>
              </a:extLst>
            </p:cNvPr>
            <p:cNvCxnSpPr>
              <a:cxnSpLocks/>
            </p:cNvCxnSpPr>
            <p:nvPr/>
          </p:nvCxnSpPr>
          <p:spPr>
            <a:xfrm flipH="1">
              <a:off x="14382012" y="13620185"/>
              <a:ext cx="558036"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74" name="直線矢印コネクタ 73">
              <a:extLst>
                <a:ext uri="{FF2B5EF4-FFF2-40B4-BE49-F238E27FC236}">
                  <a16:creationId xmlns:a16="http://schemas.microsoft.com/office/drawing/2014/main" id="{9B9115EF-2D8D-6791-6E29-BCA6E42275DD}"/>
                </a:ext>
              </a:extLst>
            </p:cNvPr>
            <p:cNvCxnSpPr>
              <a:cxnSpLocks/>
            </p:cNvCxnSpPr>
            <p:nvPr/>
          </p:nvCxnSpPr>
          <p:spPr>
            <a:xfrm rot="10800000" flipV="1">
              <a:off x="14382012" y="13678471"/>
              <a:ext cx="558036" cy="90318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75" name="直線矢印コネクタ 74">
              <a:extLst>
                <a:ext uri="{FF2B5EF4-FFF2-40B4-BE49-F238E27FC236}">
                  <a16:creationId xmlns:a16="http://schemas.microsoft.com/office/drawing/2014/main" id="{8EE478FD-0239-7E56-E065-311518338FC6}"/>
                </a:ext>
              </a:extLst>
            </p:cNvPr>
            <p:cNvCxnSpPr>
              <a:cxnSpLocks/>
            </p:cNvCxnSpPr>
            <p:nvPr/>
          </p:nvCxnSpPr>
          <p:spPr>
            <a:xfrm rot="10800000">
              <a:off x="14381410" y="12637426"/>
              <a:ext cx="558036" cy="90318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pic>
        <p:nvPicPr>
          <p:cNvPr id="77" name="図 76" descr="図形&#10;&#10;中程度の精度で自動的に生成された説明">
            <a:extLst>
              <a:ext uri="{FF2B5EF4-FFF2-40B4-BE49-F238E27FC236}">
                <a16:creationId xmlns:a16="http://schemas.microsoft.com/office/drawing/2014/main" id="{52040506-6C19-B45B-30E3-DB9FFD205F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504" y="2757796"/>
            <a:ext cx="673869" cy="923330"/>
          </a:xfrm>
          <a:prstGeom prst="rect">
            <a:avLst/>
          </a:prstGeom>
        </p:spPr>
      </p:pic>
      <p:sp>
        <p:nvSpPr>
          <p:cNvPr id="78" name="テキスト ボックス 77">
            <a:extLst>
              <a:ext uri="{FF2B5EF4-FFF2-40B4-BE49-F238E27FC236}">
                <a16:creationId xmlns:a16="http://schemas.microsoft.com/office/drawing/2014/main" id="{1388F5D7-B965-A3F1-AF63-1528738C8A2E}"/>
              </a:ext>
            </a:extLst>
          </p:cNvPr>
          <p:cNvSpPr txBox="1"/>
          <p:nvPr/>
        </p:nvSpPr>
        <p:spPr>
          <a:xfrm>
            <a:off x="5584764" y="5162281"/>
            <a:ext cx="1369412"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a:t>
            </a:r>
          </a:p>
        </p:txBody>
      </p:sp>
      <p:grpSp>
        <p:nvGrpSpPr>
          <p:cNvPr id="80" name="グループ化 79">
            <a:extLst>
              <a:ext uri="{FF2B5EF4-FFF2-40B4-BE49-F238E27FC236}">
                <a16:creationId xmlns:a16="http://schemas.microsoft.com/office/drawing/2014/main" id="{FC594EDE-3EF0-5CF2-DE38-DD260C239239}"/>
              </a:ext>
            </a:extLst>
          </p:cNvPr>
          <p:cNvGrpSpPr/>
          <p:nvPr/>
        </p:nvGrpSpPr>
        <p:grpSpPr>
          <a:xfrm>
            <a:off x="2189057" y="2185794"/>
            <a:ext cx="625504" cy="3128932"/>
            <a:chOff x="11753272" y="8754142"/>
            <a:chExt cx="625504" cy="3128932"/>
          </a:xfrm>
        </p:grpSpPr>
        <p:pic>
          <p:nvPicPr>
            <p:cNvPr id="81" name="図 80">
              <a:extLst>
                <a:ext uri="{FF2B5EF4-FFF2-40B4-BE49-F238E27FC236}">
                  <a16:creationId xmlns:a16="http://schemas.microsoft.com/office/drawing/2014/main" id="{29D9E8A6-C8BF-1289-B2AB-02213BD4EB45}"/>
                </a:ext>
              </a:extLst>
            </p:cNvPr>
            <p:cNvPicPr>
              <a:picLocks noChangeAspect="1"/>
            </p:cNvPicPr>
            <p:nvPr/>
          </p:nvPicPr>
          <p:blipFill>
            <a:blip r:embed="rId3"/>
            <a:stretch>
              <a:fillRect/>
            </a:stretch>
          </p:blipFill>
          <p:spPr>
            <a:xfrm>
              <a:off x="11753272" y="8754142"/>
              <a:ext cx="625504" cy="625504"/>
            </a:xfrm>
            <a:prstGeom prst="rect">
              <a:avLst/>
            </a:prstGeom>
          </p:spPr>
        </p:pic>
        <p:pic>
          <p:nvPicPr>
            <p:cNvPr id="82" name="図 81">
              <a:extLst>
                <a:ext uri="{FF2B5EF4-FFF2-40B4-BE49-F238E27FC236}">
                  <a16:creationId xmlns:a16="http://schemas.microsoft.com/office/drawing/2014/main" id="{5B005146-094C-B97F-F6C8-55F90F63BCAD}"/>
                </a:ext>
              </a:extLst>
            </p:cNvPr>
            <p:cNvPicPr>
              <a:picLocks noChangeAspect="1"/>
            </p:cNvPicPr>
            <p:nvPr/>
          </p:nvPicPr>
          <p:blipFill>
            <a:blip r:embed="rId3"/>
            <a:stretch>
              <a:fillRect/>
            </a:stretch>
          </p:blipFill>
          <p:spPr>
            <a:xfrm>
              <a:off x="11753272" y="9986250"/>
              <a:ext cx="625504" cy="625504"/>
            </a:xfrm>
            <a:prstGeom prst="rect">
              <a:avLst/>
            </a:prstGeom>
          </p:spPr>
        </p:pic>
        <p:pic>
          <p:nvPicPr>
            <p:cNvPr id="83" name="図 82">
              <a:extLst>
                <a:ext uri="{FF2B5EF4-FFF2-40B4-BE49-F238E27FC236}">
                  <a16:creationId xmlns:a16="http://schemas.microsoft.com/office/drawing/2014/main" id="{4430C5AA-8791-2509-85EF-5E7792F635FB}"/>
                </a:ext>
              </a:extLst>
            </p:cNvPr>
            <p:cNvPicPr>
              <a:picLocks noChangeAspect="1"/>
            </p:cNvPicPr>
            <p:nvPr/>
          </p:nvPicPr>
          <p:blipFill>
            <a:blip r:embed="rId3"/>
            <a:stretch>
              <a:fillRect/>
            </a:stretch>
          </p:blipFill>
          <p:spPr>
            <a:xfrm>
              <a:off x="11753272" y="11257570"/>
              <a:ext cx="625504" cy="625504"/>
            </a:xfrm>
            <a:prstGeom prst="rect">
              <a:avLst/>
            </a:prstGeom>
          </p:spPr>
        </p:pic>
      </p:grpSp>
      <p:pic>
        <p:nvPicPr>
          <p:cNvPr id="84" name="図 83" descr="図形&#10;&#10;中程度の精度で自動的に生成された説明">
            <a:extLst>
              <a:ext uri="{FF2B5EF4-FFF2-40B4-BE49-F238E27FC236}">
                <a16:creationId xmlns:a16="http://schemas.microsoft.com/office/drawing/2014/main" id="{F5BAF6D0-17BE-B62B-9631-CD08A80E7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591" y="3178930"/>
            <a:ext cx="673869" cy="923330"/>
          </a:xfrm>
          <a:prstGeom prst="rect">
            <a:avLst/>
          </a:prstGeom>
        </p:spPr>
      </p:pic>
      <p:sp>
        <p:nvSpPr>
          <p:cNvPr id="85" name="テキスト ボックス 84">
            <a:extLst>
              <a:ext uri="{FF2B5EF4-FFF2-40B4-BE49-F238E27FC236}">
                <a16:creationId xmlns:a16="http://schemas.microsoft.com/office/drawing/2014/main" id="{EC5859CB-90F7-EEDF-0FA4-797E81FA5613}"/>
              </a:ext>
            </a:extLst>
          </p:cNvPr>
          <p:cNvSpPr txBox="1"/>
          <p:nvPr/>
        </p:nvSpPr>
        <p:spPr>
          <a:xfrm>
            <a:off x="1848460" y="4069296"/>
            <a:ext cx="1516945"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a:t>
            </a:r>
          </a:p>
        </p:txBody>
      </p:sp>
      <p:sp>
        <p:nvSpPr>
          <p:cNvPr id="86" name="テキスト ボックス 85">
            <a:extLst>
              <a:ext uri="{FF2B5EF4-FFF2-40B4-BE49-F238E27FC236}">
                <a16:creationId xmlns:a16="http://schemas.microsoft.com/office/drawing/2014/main" id="{13115A10-DAD3-E910-3D43-DACBEDF969BC}"/>
              </a:ext>
            </a:extLst>
          </p:cNvPr>
          <p:cNvSpPr txBox="1"/>
          <p:nvPr/>
        </p:nvSpPr>
        <p:spPr>
          <a:xfrm>
            <a:off x="1743336" y="2798668"/>
            <a:ext cx="1516945" cy="369332"/>
          </a:xfrm>
          <a:prstGeom prst="rect">
            <a:avLst/>
          </a:prstGeom>
          <a:noFill/>
        </p:spPr>
        <p:txBody>
          <a:bodyPr wrap="square" rtlCol="0">
            <a:spAutoFit/>
          </a:bodyPr>
          <a:lstStyle/>
          <a:p>
            <a:pPr algn="ctr"/>
            <a:r>
              <a:rPr kumimoji="1" lang="ja-JP" altLang="en-US">
                <a:latin typeface="MS PGothic" panose="020B0600070205080204" pitchFamily="34" charset="-128"/>
                <a:ea typeface="MS PGothic" panose="020B0600070205080204" pitchFamily="34" charset="-128"/>
              </a:rPr>
              <a:t>問題文</a:t>
            </a:r>
          </a:p>
        </p:txBody>
      </p:sp>
      <p:sp>
        <p:nvSpPr>
          <p:cNvPr id="87" name="テキスト ボックス 86">
            <a:extLst>
              <a:ext uri="{FF2B5EF4-FFF2-40B4-BE49-F238E27FC236}">
                <a16:creationId xmlns:a16="http://schemas.microsoft.com/office/drawing/2014/main" id="{1E2BEC23-798D-7451-4659-0E27929E92E8}"/>
              </a:ext>
            </a:extLst>
          </p:cNvPr>
          <p:cNvSpPr txBox="1"/>
          <p:nvPr/>
        </p:nvSpPr>
        <p:spPr>
          <a:xfrm>
            <a:off x="1743336" y="5311469"/>
            <a:ext cx="1516945" cy="369332"/>
          </a:xfrm>
          <a:prstGeom prst="rect">
            <a:avLst/>
          </a:prstGeom>
          <a:noFill/>
        </p:spPr>
        <p:txBody>
          <a:bodyPr wrap="square" rtlCol="0">
            <a:spAutoFit/>
          </a:bodyPr>
          <a:lstStyle/>
          <a:p>
            <a:pPr algn="ctr"/>
            <a:r>
              <a:rPr kumimoji="1" lang="ja-JP" altLang="en-US">
                <a:latin typeface="MS PGothic" panose="020B0600070205080204" pitchFamily="34" charset="-128"/>
                <a:ea typeface="MS PGothic" panose="020B0600070205080204" pitchFamily="34" charset="-128"/>
              </a:rPr>
              <a:t>模範回答</a:t>
            </a:r>
          </a:p>
        </p:txBody>
      </p:sp>
    </p:spTree>
    <p:extLst>
      <p:ext uri="{BB962C8B-B14F-4D97-AF65-F5344CB8AC3E}">
        <p14:creationId xmlns:p14="http://schemas.microsoft.com/office/powerpoint/2010/main" val="3051988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26ECA-1182-3487-E041-B81386323564}"/>
              </a:ext>
            </a:extLst>
          </p:cNvPr>
          <p:cNvSpPr>
            <a:spLocks noGrp="1"/>
          </p:cNvSpPr>
          <p:nvPr>
            <p:ph type="title"/>
          </p:nvPr>
        </p:nvSpPr>
        <p:spPr/>
        <p:txBody>
          <a:bodyPr/>
          <a:lstStyle/>
          <a:p>
            <a:r>
              <a:rPr kumimoji="1" lang="ja-JP" altLang="en-US"/>
              <a:t>実験フロー</a:t>
            </a:r>
            <a:r>
              <a:rPr kumimoji="1" lang="en-US" altLang="ja-JP" dirty="0"/>
              <a:t>① : </a:t>
            </a:r>
            <a:r>
              <a:rPr kumimoji="1" lang="ja-JP" altLang="en-US"/>
              <a:t>データ概要</a:t>
            </a:r>
          </a:p>
        </p:txBody>
      </p:sp>
      <p:sp>
        <p:nvSpPr>
          <p:cNvPr id="3" name="コンテンツ プレースホルダー 2">
            <a:extLst>
              <a:ext uri="{FF2B5EF4-FFF2-40B4-BE49-F238E27FC236}">
                <a16:creationId xmlns:a16="http://schemas.microsoft.com/office/drawing/2014/main" id="{F3AB72FB-F6AD-BA6F-4D01-2D41EB1F1018}"/>
              </a:ext>
            </a:extLst>
          </p:cNvPr>
          <p:cNvSpPr>
            <a:spLocks noGrp="1"/>
          </p:cNvSpPr>
          <p:nvPr>
            <p:ph idx="1"/>
          </p:nvPr>
        </p:nvSpPr>
        <p:spPr>
          <a:xfrm>
            <a:off x="3846101" y="1190478"/>
            <a:ext cx="7719127" cy="5064981"/>
          </a:xfrm>
        </p:spPr>
        <p:txBody>
          <a:bodyPr/>
          <a:lstStyle/>
          <a:p>
            <a:pPr>
              <a:lnSpc>
                <a:spcPct val="100000"/>
              </a:lnSpc>
            </a:pPr>
            <a:r>
              <a:rPr kumimoji="1" lang="ja-JP" altLang="en-US" sz="2000"/>
              <a:t>データ：</a:t>
            </a:r>
            <a:r>
              <a:rPr lang="ja-JP" altLang="en-US" sz="2000">
                <a:effectLst/>
                <a:latin typeface="CMR10"/>
              </a:rPr>
              <a:t> </a:t>
            </a:r>
            <a:r>
              <a:rPr lang="en-US" altLang="ja-JP" sz="2000" dirty="0">
                <a:effectLst/>
                <a:latin typeface="CMR10"/>
              </a:rPr>
              <a:t>2024</a:t>
            </a:r>
            <a:r>
              <a:rPr lang="ja-JP" altLang="en-US" sz="2000">
                <a:effectLst/>
                <a:latin typeface="HaranoAjiMincho-Regular-Identity-H"/>
              </a:rPr>
              <a:t>年度木更津高専情報工学科</a:t>
            </a:r>
            <a:r>
              <a:rPr lang="en-US" altLang="ja-JP" sz="2000" dirty="0">
                <a:latin typeface="CMR10"/>
              </a:rPr>
              <a:t>2</a:t>
            </a:r>
            <a:r>
              <a:rPr lang="ja-JP" altLang="en-US" sz="2000">
                <a:effectLst/>
                <a:latin typeface="HaranoAjiMincho-Regular-Identity-H"/>
              </a:rPr>
              <a:t>年「プログラミング基礎 </a:t>
            </a:r>
            <a:r>
              <a:rPr lang="en" altLang="ja-JP" sz="2000" dirty="0">
                <a:effectLst/>
                <a:latin typeface="CMR10"/>
              </a:rPr>
              <a:t>II</a:t>
            </a:r>
            <a:r>
              <a:rPr lang="ja-JP" altLang="en" sz="2000">
                <a:effectLst/>
                <a:latin typeface="HaranoAjiMincho-Regular-Identity-H"/>
              </a:rPr>
              <a:t>」</a:t>
            </a:r>
            <a:r>
              <a:rPr lang="en-US" altLang="ja-JP" sz="2000" dirty="0">
                <a:effectLst/>
                <a:latin typeface="HaranoAjiMincho-Regular-Identity-H"/>
              </a:rPr>
              <a:t>	</a:t>
            </a:r>
            <a:r>
              <a:rPr lang="ja-JP" altLang="en-US" sz="2000">
                <a:effectLst/>
                <a:latin typeface="HaranoAjiMincho-Regular-Identity-H"/>
              </a:rPr>
              <a:t>後期中間試験の問題文と，問題を実際に</a:t>
            </a:r>
            <a:r>
              <a:rPr lang="ja-JP" altLang="en-US" sz="2000">
                <a:latin typeface="HaranoAjiMincho-Regular-Identity-H"/>
              </a:rPr>
              <a:t>解いた</a:t>
            </a:r>
            <a:r>
              <a:rPr lang="ja-JP" altLang="en-US" sz="2000">
                <a:effectLst/>
                <a:latin typeface="HaranoAjiMincho-Regular-Identity-H"/>
              </a:rPr>
              <a:t>学生 </a:t>
            </a:r>
            <a:r>
              <a:rPr lang="en-US" altLang="ja-JP" sz="2000" dirty="0">
                <a:effectLst/>
                <a:latin typeface="CMR10"/>
              </a:rPr>
              <a:t>41</a:t>
            </a:r>
            <a:r>
              <a:rPr lang="ja-JP" altLang="en-US" sz="2000">
                <a:effectLst/>
                <a:latin typeface="HaranoAjiMincho-Regular-Identity-H"/>
              </a:rPr>
              <a:t>名</a:t>
            </a:r>
            <a:r>
              <a:rPr lang="en-US" altLang="ja-JP" sz="2000" dirty="0">
                <a:effectLst/>
                <a:latin typeface="HaranoAjiMincho-Regular-Identity-H"/>
              </a:rPr>
              <a:t>	</a:t>
            </a:r>
            <a:r>
              <a:rPr lang="ja-JP" altLang="en-US" sz="2000">
                <a:effectLst/>
                <a:latin typeface="HaranoAjiMincho-Regular-Identity-H"/>
              </a:rPr>
              <a:t>が提出したソースコード </a:t>
            </a:r>
            <a:endParaRPr lang="en-US" altLang="ja-JP" sz="2000" dirty="0">
              <a:effectLst/>
              <a:latin typeface="HaranoAjiMincho-Regular-Identity-H"/>
            </a:endParaRPr>
          </a:p>
          <a:p>
            <a:pPr>
              <a:lnSpc>
                <a:spcPct val="100000"/>
              </a:lnSpc>
            </a:pPr>
            <a:r>
              <a:rPr lang="ja-JP" altLang="en-US" sz="2000">
                <a:latin typeface="HaranoAjiMincho-Regular-Identity-H"/>
              </a:rPr>
              <a:t>模範回答：作問者の大枝先生の回答</a:t>
            </a:r>
            <a:endParaRPr lang="ja-JP" altLang="en-US" sz="200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B7968560-E292-C4CE-6D46-E3638699FF5E}"/>
              </a:ext>
            </a:extLst>
          </p:cNvPr>
          <p:cNvSpPr>
            <a:spLocks noGrp="1"/>
          </p:cNvSpPr>
          <p:nvPr>
            <p:ph type="sldNum" sz="quarter" idx="12"/>
          </p:nvPr>
        </p:nvSpPr>
        <p:spPr/>
        <p:txBody>
          <a:bodyPr/>
          <a:lstStyle/>
          <a:p>
            <a:fld id="{6B65950B-AD61-4ED9-A41B-94A1DCC0BABE}" type="slidenum">
              <a:rPr lang="ja-JP" altLang="en-US" smtClean="0"/>
              <a:pPr/>
              <a:t>16</a:t>
            </a:fld>
            <a:endParaRPr lang="ja-JP" altLang="en-US" dirty="0"/>
          </a:p>
        </p:txBody>
      </p:sp>
      <p:pic>
        <p:nvPicPr>
          <p:cNvPr id="5" name="図 4">
            <a:extLst>
              <a:ext uri="{FF2B5EF4-FFF2-40B4-BE49-F238E27FC236}">
                <a16:creationId xmlns:a16="http://schemas.microsoft.com/office/drawing/2014/main" id="{82E61B26-39F5-1A65-943C-D4B0D10645BD}"/>
              </a:ext>
            </a:extLst>
          </p:cNvPr>
          <p:cNvPicPr>
            <a:picLocks noChangeAspect="1"/>
          </p:cNvPicPr>
          <p:nvPr/>
        </p:nvPicPr>
        <p:blipFill>
          <a:blip r:embed="rId2"/>
          <a:srcRect b="21169"/>
          <a:stretch/>
        </p:blipFill>
        <p:spPr>
          <a:xfrm>
            <a:off x="4237689" y="2906176"/>
            <a:ext cx="6978650" cy="3450173"/>
          </a:xfrm>
          <a:prstGeom prst="rect">
            <a:avLst/>
          </a:prstGeom>
        </p:spPr>
      </p:pic>
      <p:grpSp>
        <p:nvGrpSpPr>
          <p:cNvPr id="18" name="グループ化 17">
            <a:extLst>
              <a:ext uri="{FF2B5EF4-FFF2-40B4-BE49-F238E27FC236}">
                <a16:creationId xmlns:a16="http://schemas.microsoft.com/office/drawing/2014/main" id="{2A8AC973-977C-454E-9681-A31C29BDD423}"/>
              </a:ext>
            </a:extLst>
          </p:cNvPr>
          <p:cNvGrpSpPr/>
          <p:nvPr/>
        </p:nvGrpSpPr>
        <p:grpSpPr>
          <a:xfrm>
            <a:off x="2189057" y="2185794"/>
            <a:ext cx="625504" cy="3128932"/>
            <a:chOff x="11753272" y="8754142"/>
            <a:chExt cx="625504" cy="3128932"/>
          </a:xfrm>
        </p:grpSpPr>
        <p:pic>
          <p:nvPicPr>
            <p:cNvPr id="20" name="図 19">
              <a:extLst>
                <a:ext uri="{FF2B5EF4-FFF2-40B4-BE49-F238E27FC236}">
                  <a16:creationId xmlns:a16="http://schemas.microsoft.com/office/drawing/2014/main" id="{14EAF75C-DF99-2AE9-C899-EBA59ED2202C}"/>
                </a:ext>
              </a:extLst>
            </p:cNvPr>
            <p:cNvPicPr>
              <a:picLocks noChangeAspect="1"/>
            </p:cNvPicPr>
            <p:nvPr/>
          </p:nvPicPr>
          <p:blipFill>
            <a:blip r:embed="rId3"/>
            <a:stretch>
              <a:fillRect/>
            </a:stretch>
          </p:blipFill>
          <p:spPr>
            <a:xfrm>
              <a:off x="11753272" y="8754142"/>
              <a:ext cx="625504" cy="625504"/>
            </a:xfrm>
            <a:prstGeom prst="rect">
              <a:avLst/>
            </a:prstGeom>
          </p:spPr>
        </p:pic>
        <p:pic>
          <p:nvPicPr>
            <p:cNvPr id="21" name="図 20">
              <a:extLst>
                <a:ext uri="{FF2B5EF4-FFF2-40B4-BE49-F238E27FC236}">
                  <a16:creationId xmlns:a16="http://schemas.microsoft.com/office/drawing/2014/main" id="{4BA33F16-3992-6C44-7953-DC2FB5E1CD6F}"/>
                </a:ext>
              </a:extLst>
            </p:cNvPr>
            <p:cNvPicPr>
              <a:picLocks noChangeAspect="1"/>
            </p:cNvPicPr>
            <p:nvPr/>
          </p:nvPicPr>
          <p:blipFill>
            <a:blip r:embed="rId3"/>
            <a:stretch>
              <a:fillRect/>
            </a:stretch>
          </p:blipFill>
          <p:spPr>
            <a:xfrm>
              <a:off x="11753272" y="9986250"/>
              <a:ext cx="625504" cy="625504"/>
            </a:xfrm>
            <a:prstGeom prst="rect">
              <a:avLst/>
            </a:prstGeom>
          </p:spPr>
        </p:pic>
        <p:pic>
          <p:nvPicPr>
            <p:cNvPr id="22" name="図 21">
              <a:extLst>
                <a:ext uri="{FF2B5EF4-FFF2-40B4-BE49-F238E27FC236}">
                  <a16:creationId xmlns:a16="http://schemas.microsoft.com/office/drawing/2014/main" id="{B67150CB-0323-A627-ED06-6FD974EC5D6D}"/>
                </a:ext>
              </a:extLst>
            </p:cNvPr>
            <p:cNvPicPr>
              <a:picLocks noChangeAspect="1"/>
            </p:cNvPicPr>
            <p:nvPr/>
          </p:nvPicPr>
          <p:blipFill>
            <a:blip r:embed="rId3"/>
            <a:stretch>
              <a:fillRect/>
            </a:stretch>
          </p:blipFill>
          <p:spPr>
            <a:xfrm>
              <a:off x="11753272" y="11257570"/>
              <a:ext cx="625504" cy="625504"/>
            </a:xfrm>
            <a:prstGeom prst="rect">
              <a:avLst/>
            </a:prstGeom>
          </p:spPr>
        </p:pic>
      </p:grpSp>
      <p:sp>
        <p:nvSpPr>
          <p:cNvPr id="28" name="テキスト ボックス 27">
            <a:extLst>
              <a:ext uri="{FF2B5EF4-FFF2-40B4-BE49-F238E27FC236}">
                <a16:creationId xmlns:a16="http://schemas.microsoft.com/office/drawing/2014/main" id="{12258AB5-1D06-C6B3-53D3-B8268F04B0A7}"/>
              </a:ext>
            </a:extLst>
          </p:cNvPr>
          <p:cNvSpPr txBox="1"/>
          <p:nvPr/>
        </p:nvSpPr>
        <p:spPr>
          <a:xfrm>
            <a:off x="10334961" y="6330202"/>
            <a:ext cx="93098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一部抜粋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pic>
        <p:nvPicPr>
          <p:cNvPr id="29" name="図 28" descr="図形&#10;&#10;中程度の精度で自動的に生成された説明">
            <a:extLst>
              <a:ext uri="{FF2B5EF4-FFF2-40B4-BE49-F238E27FC236}">
                <a16:creationId xmlns:a16="http://schemas.microsoft.com/office/drawing/2014/main" id="{A3B9F12C-AB3B-AEAD-5580-428C9B306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591" y="3178930"/>
            <a:ext cx="673869" cy="923330"/>
          </a:xfrm>
          <a:prstGeom prst="rect">
            <a:avLst/>
          </a:prstGeom>
        </p:spPr>
      </p:pic>
      <p:sp>
        <p:nvSpPr>
          <p:cNvPr id="30" name="テキスト ボックス 29">
            <a:extLst>
              <a:ext uri="{FF2B5EF4-FFF2-40B4-BE49-F238E27FC236}">
                <a16:creationId xmlns:a16="http://schemas.microsoft.com/office/drawing/2014/main" id="{50733DE5-5BA9-A0A1-F45B-AF3BAFD843B4}"/>
              </a:ext>
            </a:extLst>
          </p:cNvPr>
          <p:cNvSpPr txBox="1"/>
          <p:nvPr/>
        </p:nvSpPr>
        <p:spPr>
          <a:xfrm>
            <a:off x="1848460" y="4069296"/>
            <a:ext cx="1516945"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a:t>
            </a:r>
          </a:p>
        </p:txBody>
      </p:sp>
      <p:sp>
        <p:nvSpPr>
          <p:cNvPr id="31" name="テキスト ボックス 30">
            <a:extLst>
              <a:ext uri="{FF2B5EF4-FFF2-40B4-BE49-F238E27FC236}">
                <a16:creationId xmlns:a16="http://schemas.microsoft.com/office/drawing/2014/main" id="{1A38183A-1DA9-BBBE-BD15-5B5B61E982DA}"/>
              </a:ext>
            </a:extLst>
          </p:cNvPr>
          <p:cNvSpPr txBox="1"/>
          <p:nvPr/>
        </p:nvSpPr>
        <p:spPr>
          <a:xfrm>
            <a:off x="1743336" y="2798668"/>
            <a:ext cx="1516945" cy="369332"/>
          </a:xfrm>
          <a:prstGeom prst="rect">
            <a:avLst/>
          </a:prstGeom>
          <a:noFill/>
        </p:spPr>
        <p:txBody>
          <a:bodyPr wrap="square" rtlCol="0">
            <a:spAutoFit/>
          </a:bodyPr>
          <a:lstStyle/>
          <a:p>
            <a:pPr algn="ctr"/>
            <a:r>
              <a:rPr kumimoji="1" lang="ja-JP" altLang="en-US">
                <a:latin typeface="MS PGothic" panose="020B0600070205080204" pitchFamily="34" charset="-128"/>
                <a:ea typeface="MS PGothic" panose="020B0600070205080204" pitchFamily="34" charset="-128"/>
              </a:rPr>
              <a:t>問題文</a:t>
            </a:r>
          </a:p>
        </p:txBody>
      </p:sp>
      <p:sp>
        <p:nvSpPr>
          <p:cNvPr id="32" name="テキスト ボックス 31">
            <a:extLst>
              <a:ext uri="{FF2B5EF4-FFF2-40B4-BE49-F238E27FC236}">
                <a16:creationId xmlns:a16="http://schemas.microsoft.com/office/drawing/2014/main" id="{4B94CE99-933D-007F-60EB-804982756086}"/>
              </a:ext>
            </a:extLst>
          </p:cNvPr>
          <p:cNvSpPr txBox="1"/>
          <p:nvPr/>
        </p:nvSpPr>
        <p:spPr>
          <a:xfrm>
            <a:off x="1743336" y="5311469"/>
            <a:ext cx="1516945" cy="369332"/>
          </a:xfrm>
          <a:prstGeom prst="rect">
            <a:avLst/>
          </a:prstGeom>
          <a:noFill/>
        </p:spPr>
        <p:txBody>
          <a:bodyPr wrap="square" rtlCol="0">
            <a:spAutoFit/>
          </a:bodyPr>
          <a:lstStyle/>
          <a:p>
            <a:pPr algn="ctr"/>
            <a:r>
              <a:rPr kumimoji="1" lang="ja-JP" altLang="en-US">
                <a:latin typeface="MS PGothic" panose="020B0600070205080204" pitchFamily="34" charset="-128"/>
                <a:ea typeface="MS PGothic" panose="020B0600070205080204" pitchFamily="34" charset="-128"/>
              </a:rPr>
              <a:t>模範回答</a:t>
            </a:r>
          </a:p>
        </p:txBody>
      </p:sp>
    </p:spTree>
    <p:extLst>
      <p:ext uri="{BB962C8B-B14F-4D97-AF65-F5344CB8AC3E}">
        <p14:creationId xmlns:p14="http://schemas.microsoft.com/office/powerpoint/2010/main" val="117287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DDE37-7A5C-70D6-BB37-3BE2DC7B58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C2DD8E-B8E2-C9FE-4A06-7D6E55ED724E}"/>
              </a:ext>
            </a:extLst>
          </p:cNvPr>
          <p:cNvSpPr>
            <a:spLocks noGrp="1"/>
          </p:cNvSpPr>
          <p:nvPr>
            <p:ph type="title"/>
          </p:nvPr>
        </p:nvSpPr>
        <p:spPr/>
        <p:txBody>
          <a:bodyPr/>
          <a:lstStyle/>
          <a:p>
            <a:r>
              <a:rPr kumimoji="1" lang="ja-JP" altLang="en-US"/>
              <a:t>実験フロー</a:t>
            </a:r>
            <a:r>
              <a:rPr kumimoji="1" lang="en-US" altLang="ja-JP" dirty="0"/>
              <a:t>② : </a:t>
            </a:r>
            <a:r>
              <a:rPr kumimoji="1" lang="ja-JP" altLang="en-US"/>
              <a:t>問題生成</a:t>
            </a:r>
          </a:p>
        </p:txBody>
      </p:sp>
      <p:sp>
        <p:nvSpPr>
          <p:cNvPr id="3" name="コンテンツ プレースホルダー 2">
            <a:extLst>
              <a:ext uri="{FF2B5EF4-FFF2-40B4-BE49-F238E27FC236}">
                <a16:creationId xmlns:a16="http://schemas.microsoft.com/office/drawing/2014/main" id="{9F332629-E74E-4FAC-35F4-3AA981C28C99}"/>
              </a:ext>
            </a:extLst>
          </p:cNvPr>
          <p:cNvSpPr>
            <a:spLocks noGrp="1"/>
          </p:cNvSpPr>
          <p:nvPr>
            <p:ph idx="1"/>
          </p:nvPr>
        </p:nvSpPr>
        <p:spPr>
          <a:xfrm>
            <a:off x="3837903" y="1506828"/>
            <a:ext cx="7624293" cy="4726994"/>
          </a:xfrm>
        </p:spPr>
        <p:txBody>
          <a:bodyPr/>
          <a:lstStyle/>
          <a:p>
            <a:pPr marL="0" indent="0">
              <a:buNone/>
            </a:pPr>
            <a:r>
              <a:rPr kumimoji="1" lang="en-US" altLang="ja-JP" dirty="0"/>
              <a:t>3</a:t>
            </a:r>
            <a:r>
              <a:rPr lang="ja-JP" altLang="en-US"/>
              <a:t>種類のモデルで問題生成システムを構築</a:t>
            </a:r>
            <a:endParaRPr lang="en-US" altLang="ja-JP" dirty="0"/>
          </a:p>
          <a:p>
            <a:r>
              <a:rPr lang="en" altLang="ja-JP" sz="2000" dirty="0">
                <a:effectLst/>
                <a:latin typeface="CMBX10"/>
              </a:rPr>
              <a:t>Gemini 1.5 Flash </a:t>
            </a:r>
            <a:r>
              <a:rPr lang="en" altLang="ja-JP" sz="2000" dirty="0">
                <a:effectLst/>
                <a:latin typeface="CMR10"/>
              </a:rPr>
              <a:t>(Google): </a:t>
            </a:r>
            <a:br>
              <a:rPr lang="en" altLang="ja-JP" sz="2000" dirty="0">
                <a:effectLst/>
                <a:latin typeface="CMR10"/>
              </a:rPr>
            </a:br>
            <a:r>
              <a:rPr lang="ja-JP" altLang="en-US" sz="2000">
                <a:effectLst/>
                <a:latin typeface="HaranoAjiMincho-Regular-Identity-H"/>
              </a:rPr>
              <a:t>大規模なテキストおよびコードベースの文脈理解に優れている</a:t>
            </a:r>
            <a:r>
              <a:rPr lang="en-US" altLang="ja-JP" sz="2000" dirty="0">
                <a:effectLst/>
                <a:latin typeface="HaranoAjiMincho-Regular-Identity-H"/>
              </a:rPr>
              <a:t>. </a:t>
            </a:r>
          </a:p>
          <a:p>
            <a:r>
              <a:rPr lang="en" altLang="ja-JP" sz="2000" dirty="0">
                <a:effectLst/>
                <a:latin typeface="CMBX10"/>
              </a:rPr>
              <a:t>GPT-4o mini </a:t>
            </a:r>
            <a:r>
              <a:rPr lang="en" altLang="ja-JP" sz="2000" dirty="0">
                <a:effectLst/>
                <a:latin typeface="CMR10"/>
              </a:rPr>
              <a:t>(OpenAI): </a:t>
            </a:r>
            <a:br>
              <a:rPr lang="en" altLang="ja-JP" sz="2000" dirty="0">
                <a:effectLst/>
                <a:latin typeface="CMR10"/>
              </a:rPr>
            </a:br>
            <a:r>
              <a:rPr lang="ja-JP" altLang="en-US" sz="2000">
                <a:effectLst/>
                <a:latin typeface="HaranoAjiMincho-Regular-Identity-H"/>
              </a:rPr>
              <a:t>比較的軽量な構成ながら，高速な推論処理と多様なタスクへの適応性を特徴とする</a:t>
            </a:r>
            <a:r>
              <a:rPr lang="en-US" altLang="ja-JP" sz="2000" dirty="0">
                <a:effectLst/>
                <a:latin typeface="HaranoAjiMincho-Regular-Identity-H"/>
              </a:rPr>
              <a:t>. </a:t>
            </a:r>
            <a:endParaRPr lang="ja-JP" altLang="en-US" sz="2000"/>
          </a:p>
          <a:p>
            <a:r>
              <a:rPr lang="en" altLang="ja-JP" sz="2000" dirty="0">
                <a:effectLst/>
                <a:latin typeface="CMBX10"/>
              </a:rPr>
              <a:t>GPT-4o </a:t>
            </a:r>
            <a:r>
              <a:rPr lang="en" altLang="ja-JP" sz="2000" dirty="0">
                <a:effectLst/>
                <a:latin typeface="CMR10"/>
              </a:rPr>
              <a:t>(OpenAI):</a:t>
            </a:r>
            <a:br>
              <a:rPr lang="en" altLang="ja-JP" sz="2000" dirty="0">
                <a:effectLst/>
                <a:latin typeface="CMR10"/>
              </a:rPr>
            </a:br>
            <a:r>
              <a:rPr lang="ja-JP" altLang="en-US" sz="2000">
                <a:effectLst/>
                <a:latin typeface="HaranoAjiMincho-Regular-Identity-H"/>
              </a:rPr>
              <a:t>高度な推論能力とマルチモーダル処理機能を備え，</a:t>
            </a:r>
            <a:r>
              <a:rPr lang="en-US" altLang="ja-JP" sz="2000" dirty="0">
                <a:effectLst/>
                <a:latin typeface="CMR10"/>
              </a:rPr>
              <a:t>4</a:t>
            </a:r>
            <a:r>
              <a:rPr lang="en" altLang="ja-JP" sz="2000" dirty="0">
                <a:effectLst/>
                <a:latin typeface="CMR10"/>
              </a:rPr>
              <a:t>o-mini </a:t>
            </a:r>
            <a:r>
              <a:rPr lang="ja-JP" altLang="en-US" sz="2000">
                <a:effectLst/>
                <a:latin typeface="HaranoAjiMincho-Regular-Identity-H"/>
              </a:rPr>
              <a:t>と比較してより精緻な自然言語処理が可能である</a:t>
            </a:r>
            <a:r>
              <a:rPr lang="en-US" altLang="ja-JP" sz="2000" dirty="0">
                <a:effectLst/>
                <a:latin typeface="HaranoAjiMincho-Regular-Identity-H"/>
              </a:rPr>
              <a:t>. </a:t>
            </a:r>
            <a:endParaRPr lang="ja-JP" altLang="en-US" sz="2000"/>
          </a:p>
          <a:p>
            <a:pPr marL="0" indent="0">
              <a:buNone/>
            </a:pPr>
            <a:endParaRPr lang="en-US" altLang="ja-JP" sz="2000" dirty="0"/>
          </a:p>
          <a:p>
            <a:pPr marL="0" indent="0">
              <a:buNone/>
            </a:pPr>
            <a:r>
              <a:rPr lang="en-US" altLang="ja-JP" sz="2000" dirty="0"/>
              <a:t>3</a:t>
            </a:r>
            <a:r>
              <a:rPr lang="ja-JP" altLang="en-US" sz="2000"/>
              <a:t>つのモデルにより，個別最適化された問題が</a:t>
            </a:r>
            <a:r>
              <a:rPr lang="en-US" altLang="ja-JP" sz="2000" dirty="0"/>
              <a:t>3</a:t>
            </a:r>
            <a:r>
              <a:rPr lang="ja-JP" altLang="en-US" sz="2000"/>
              <a:t>問生成</a:t>
            </a:r>
            <a:endParaRPr lang="en-US" altLang="ja-JP" sz="20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en-US" altLang="ja-JP"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2400" b="1"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各</a:t>
            </a:r>
            <a:r>
              <a:rPr kumimoji="1" lang="en" altLang="ja-JP" sz="24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LLM</a:t>
            </a:r>
            <a:r>
              <a:rPr kumimoji="1" lang="ja-JP" altLang="en-US" sz="2400" b="1"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の特性と問題作成システムの有効性を評価</a:t>
            </a:r>
            <a:endParaRPr kumimoji="1" lang="ja-JP" altLang="en-US" b="1"/>
          </a:p>
        </p:txBody>
      </p:sp>
      <p:sp>
        <p:nvSpPr>
          <p:cNvPr id="4" name="スライド番号プレースホルダー 3">
            <a:extLst>
              <a:ext uri="{FF2B5EF4-FFF2-40B4-BE49-F238E27FC236}">
                <a16:creationId xmlns:a16="http://schemas.microsoft.com/office/drawing/2014/main" id="{96BCBFFD-BD4D-3D05-F5F6-96C515E4766F}"/>
              </a:ext>
            </a:extLst>
          </p:cNvPr>
          <p:cNvSpPr>
            <a:spLocks noGrp="1"/>
          </p:cNvSpPr>
          <p:nvPr>
            <p:ph type="sldNum" sz="quarter" idx="12"/>
          </p:nvPr>
        </p:nvSpPr>
        <p:spPr/>
        <p:txBody>
          <a:bodyPr/>
          <a:lstStyle/>
          <a:p>
            <a:fld id="{6B65950B-AD61-4ED9-A41B-94A1DCC0BABE}" type="slidenum">
              <a:rPr lang="ja-JP" altLang="en-US" smtClean="0"/>
              <a:pPr/>
              <a:t>17</a:t>
            </a:fld>
            <a:endParaRPr lang="ja-JP" altLang="en-US" dirty="0"/>
          </a:p>
        </p:txBody>
      </p:sp>
      <p:sp>
        <p:nvSpPr>
          <p:cNvPr id="5" name="テキスト ボックス 4">
            <a:extLst>
              <a:ext uri="{FF2B5EF4-FFF2-40B4-BE49-F238E27FC236}">
                <a16:creationId xmlns:a16="http://schemas.microsoft.com/office/drawing/2014/main" id="{84BE6F48-36F8-65E4-D2CA-ECBDBA991191}"/>
              </a:ext>
            </a:extLst>
          </p:cNvPr>
          <p:cNvSpPr txBox="1"/>
          <p:nvPr/>
        </p:nvSpPr>
        <p:spPr>
          <a:xfrm>
            <a:off x="1625043" y="1836746"/>
            <a:ext cx="1245858" cy="707886"/>
          </a:xfrm>
          <a:prstGeom prst="rect">
            <a:avLst/>
          </a:prstGeom>
          <a:noFill/>
        </p:spPr>
        <p:txBody>
          <a:bodyPr wrap="square" rtlCol="0">
            <a:spAutoFit/>
          </a:bodyPr>
          <a:lstStyle/>
          <a:p>
            <a:pPr algn="ctr"/>
            <a:r>
              <a:rPr kumimoji="1" lang="ja-JP" altLang="en-US" sz="2000">
                <a:latin typeface="MS PGothic" panose="020B0600070205080204" pitchFamily="34" charset="-128"/>
                <a:ea typeface="MS PGothic" panose="020B0600070205080204" pitchFamily="34" charset="-128"/>
              </a:rPr>
              <a:t>問題作成</a:t>
            </a:r>
            <a:br>
              <a:rPr kumimoji="1" lang="en-US" altLang="ja-JP" sz="2000" dirty="0">
                <a:latin typeface="MS PGothic" panose="020B0600070205080204" pitchFamily="34" charset="-128"/>
                <a:ea typeface="MS PGothic" panose="020B0600070205080204" pitchFamily="34" charset="-128"/>
              </a:rPr>
            </a:br>
            <a:r>
              <a:rPr kumimoji="1" lang="ja-JP" altLang="en-US" sz="2000">
                <a:latin typeface="MS PGothic" panose="020B0600070205080204" pitchFamily="34" charset="-128"/>
                <a:ea typeface="MS PGothic" panose="020B0600070205080204" pitchFamily="34" charset="-128"/>
              </a:rPr>
              <a:t>システム</a:t>
            </a:r>
          </a:p>
        </p:txBody>
      </p:sp>
      <p:grpSp>
        <p:nvGrpSpPr>
          <p:cNvPr id="6" name="グループ化 5">
            <a:extLst>
              <a:ext uri="{FF2B5EF4-FFF2-40B4-BE49-F238E27FC236}">
                <a16:creationId xmlns:a16="http://schemas.microsoft.com/office/drawing/2014/main" id="{E3DBFB88-58D1-4817-9F22-FBFAEC668A01}"/>
              </a:ext>
            </a:extLst>
          </p:cNvPr>
          <p:cNvGrpSpPr/>
          <p:nvPr/>
        </p:nvGrpSpPr>
        <p:grpSpPr>
          <a:xfrm>
            <a:off x="838200" y="2522972"/>
            <a:ext cx="2727719" cy="2959437"/>
            <a:chOff x="12656406" y="9192707"/>
            <a:chExt cx="2727719" cy="2959437"/>
          </a:xfrm>
        </p:grpSpPr>
        <p:pic>
          <p:nvPicPr>
            <p:cNvPr id="7" name="図 6" descr="アイコン&#10;&#10;自動的に生成された説明">
              <a:extLst>
                <a:ext uri="{FF2B5EF4-FFF2-40B4-BE49-F238E27FC236}">
                  <a16:creationId xmlns:a16="http://schemas.microsoft.com/office/drawing/2014/main" id="{DBA90E7B-1AEA-647C-DCCC-E44BF10A89C4}"/>
                </a:ext>
              </a:extLst>
            </p:cNvPr>
            <p:cNvPicPr>
              <a:picLocks noChangeAspect="1"/>
            </p:cNvPicPr>
            <p:nvPr/>
          </p:nvPicPr>
          <p:blipFill>
            <a:blip r:embed="rId2"/>
            <a:stretch>
              <a:fillRect/>
            </a:stretch>
          </p:blipFill>
          <p:spPr>
            <a:xfrm>
              <a:off x="13767194" y="9192707"/>
              <a:ext cx="505457" cy="627656"/>
            </a:xfrm>
            <a:prstGeom prst="rect">
              <a:avLst/>
            </a:prstGeom>
          </p:spPr>
        </p:pic>
        <p:sp>
          <p:nvSpPr>
            <p:cNvPr id="8" name="テキスト ボックス 7">
              <a:extLst>
                <a:ext uri="{FF2B5EF4-FFF2-40B4-BE49-F238E27FC236}">
                  <a16:creationId xmlns:a16="http://schemas.microsoft.com/office/drawing/2014/main" id="{769C671D-6623-BB78-C121-3794E194E9B9}"/>
                </a:ext>
              </a:extLst>
            </p:cNvPr>
            <p:cNvSpPr txBox="1"/>
            <p:nvPr/>
          </p:nvSpPr>
          <p:spPr>
            <a:xfrm>
              <a:off x="12656406" y="9765579"/>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Gemini-1.5-Flash</a:t>
              </a:r>
              <a:endParaRPr kumimoji="1" lang="ja-JP" altLang="en-US" sz="2000">
                <a:latin typeface="MS PGothic" panose="020B0600070205080204" pitchFamily="34" charset="-128"/>
                <a:ea typeface="MS PGothic" panose="020B0600070205080204" pitchFamily="34" charset="-128"/>
              </a:endParaRPr>
            </a:p>
          </p:txBody>
        </p:sp>
        <p:pic>
          <p:nvPicPr>
            <p:cNvPr id="9" name="図 8" descr="アイコン&#10;&#10;自動的に生成された説明">
              <a:extLst>
                <a:ext uri="{FF2B5EF4-FFF2-40B4-BE49-F238E27FC236}">
                  <a16:creationId xmlns:a16="http://schemas.microsoft.com/office/drawing/2014/main" id="{C2994F4C-D3F9-65CC-6300-966D15E158B1}"/>
                </a:ext>
              </a:extLst>
            </p:cNvPr>
            <p:cNvPicPr>
              <a:picLocks noChangeAspect="1"/>
            </p:cNvPicPr>
            <p:nvPr/>
          </p:nvPicPr>
          <p:blipFill>
            <a:blip r:embed="rId2"/>
            <a:stretch>
              <a:fillRect/>
            </a:stretch>
          </p:blipFill>
          <p:spPr>
            <a:xfrm>
              <a:off x="13780289" y="10191368"/>
              <a:ext cx="505457" cy="627656"/>
            </a:xfrm>
            <a:prstGeom prst="rect">
              <a:avLst/>
            </a:prstGeom>
          </p:spPr>
        </p:pic>
        <p:sp>
          <p:nvSpPr>
            <p:cNvPr id="10" name="テキスト ボックス 9">
              <a:extLst>
                <a:ext uri="{FF2B5EF4-FFF2-40B4-BE49-F238E27FC236}">
                  <a16:creationId xmlns:a16="http://schemas.microsoft.com/office/drawing/2014/main" id="{812617B8-D68E-86E6-D1D5-C6D672E10CB6}"/>
                </a:ext>
              </a:extLst>
            </p:cNvPr>
            <p:cNvSpPr txBox="1"/>
            <p:nvPr/>
          </p:nvSpPr>
          <p:spPr>
            <a:xfrm>
              <a:off x="12706889" y="10761458"/>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GPT-4o mini</a:t>
              </a:r>
              <a:endParaRPr kumimoji="1" lang="ja-JP" altLang="en-US" sz="2000">
                <a:latin typeface="MS PGothic" panose="020B0600070205080204" pitchFamily="34" charset="-128"/>
                <a:ea typeface="MS PGothic" panose="020B0600070205080204" pitchFamily="34" charset="-128"/>
              </a:endParaRPr>
            </a:p>
          </p:txBody>
        </p:sp>
        <p:pic>
          <p:nvPicPr>
            <p:cNvPr id="11" name="図 10" descr="アイコン&#10;&#10;自動的に生成された説明">
              <a:extLst>
                <a:ext uri="{FF2B5EF4-FFF2-40B4-BE49-F238E27FC236}">
                  <a16:creationId xmlns:a16="http://schemas.microsoft.com/office/drawing/2014/main" id="{D43DBE36-641D-FC9C-7067-3D0DEA00A168}"/>
                </a:ext>
              </a:extLst>
            </p:cNvPr>
            <p:cNvPicPr>
              <a:picLocks noChangeAspect="1"/>
            </p:cNvPicPr>
            <p:nvPr/>
          </p:nvPicPr>
          <p:blipFill>
            <a:blip r:embed="rId2"/>
            <a:stretch>
              <a:fillRect/>
            </a:stretch>
          </p:blipFill>
          <p:spPr>
            <a:xfrm>
              <a:off x="13813450" y="11192205"/>
              <a:ext cx="505457" cy="627656"/>
            </a:xfrm>
            <a:prstGeom prst="rect">
              <a:avLst/>
            </a:prstGeom>
          </p:spPr>
        </p:pic>
        <p:sp>
          <p:nvSpPr>
            <p:cNvPr id="12" name="テキスト ボックス 11">
              <a:extLst>
                <a:ext uri="{FF2B5EF4-FFF2-40B4-BE49-F238E27FC236}">
                  <a16:creationId xmlns:a16="http://schemas.microsoft.com/office/drawing/2014/main" id="{BA0CD142-DD19-E401-669B-28F9713624E4}"/>
                </a:ext>
              </a:extLst>
            </p:cNvPr>
            <p:cNvSpPr txBox="1"/>
            <p:nvPr/>
          </p:nvSpPr>
          <p:spPr>
            <a:xfrm>
              <a:off x="12748231" y="11752034"/>
              <a:ext cx="2635894" cy="400110"/>
            </a:xfrm>
            <a:prstGeom prst="rect">
              <a:avLst/>
            </a:prstGeom>
            <a:noFill/>
          </p:spPr>
          <p:txBody>
            <a:bodyPr wrap="square" rtlCol="0">
              <a:spAutoFit/>
            </a:bodyPr>
            <a:lstStyle/>
            <a:p>
              <a:pPr algn="ctr"/>
              <a:r>
                <a:rPr kumimoji="1" lang="en-US" altLang="ja-JP" sz="2000" dirty="0">
                  <a:latin typeface="MS PGothic" panose="020B0600070205080204" pitchFamily="34" charset="-128"/>
                  <a:ea typeface="MS PGothic" panose="020B0600070205080204" pitchFamily="34" charset="-128"/>
                </a:rPr>
                <a:t>GPT-4o</a:t>
              </a:r>
              <a:endParaRPr kumimoji="1" lang="ja-JP" altLang="en-US" sz="2000">
                <a:latin typeface="MS PGothic" panose="020B0600070205080204" pitchFamily="34" charset="-128"/>
                <a:ea typeface="MS PGothic" panose="020B0600070205080204" pitchFamily="34" charset="-128"/>
              </a:endParaRPr>
            </a:p>
          </p:txBody>
        </p:sp>
      </p:grpSp>
    </p:spTree>
    <p:extLst>
      <p:ext uri="{BB962C8B-B14F-4D97-AF65-F5344CB8AC3E}">
        <p14:creationId xmlns:p14="http://schemas.microsoft.com/office/powerpoint/2010/main" val="2255260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1EDF0-C765-7154-10A1-EB07EEEAC97B}"/>
              </a:ext>
            </a:extLst>
          </p:cNvPr>
          <p:cNvSpPr>
            <a:spLocks noGrp="1"/>
          </p:cNvSpPr>
          <p:nvPr>
            <p:ph type="title"/>
          </p:nvPr>
        </p:nvSpPr>
        <p:spPr/>
        <p:txBody>
          <a:bodyPr>
            <a:normAutofit/>
          </a:bodyPr>
          <a:lstStyle/>
          <a:p>
            <a:r>
              <a:rPr kumimoji="1" lang="ja-JP" altLang="en-US"/>
              <a:t>実験フロー</a:t>
            </a:r>
            <a:r>
              <a:rPr lang="en-US" altLang="ja-JP" dirty="0"/>
              <a:t>③</a:t>
            </a:r>
            <a:r>
              <a:rPr kumimoji="1" lang="en-US" altLang="ja-JP" dirty="0"/>
              <a:t> : </a:t>
            </a:r>
            <a:r>
              <a:rPr kumimoji="1" lang="ja-JP" altLang="en-US"/>
              <a:t>学生からのフィードバック分析</a:t>
            </a:r>
          </a:p>
        </p:txBody>
      </p:sp>
      <p:sp>
        <p:nvSpPr>
          <p:cNvPr id="3" name="コンテンツ プレースホルダー 2">
            <a:extLst>
              <a:ext uri="{FF2B5EF4-FFF2-40B4-BE49-F238E27FC236}">
                <a16:creationId xmlns:a16="http://schemas.microsoft.com/office/drawing/2014/main" id="{B9C5B09A-0747-57A0-4962-E38D34259C92}"/>
              </a:ext>
            </a:extLst>
          </p:cNvPr>
          <p:cNvSpPr>
            <a:spLocks noGrp="1"/>
          </p:cNvSpPr>
          <p:nvPr>
            <p:ph idx="1"/>
          </p:nvPr>
        </p:nvSpPr>
        <p:spPr>
          <a:xfrm>
            <a:off x="5016892" y="1168841"/>
            <a:ext cx="6336908" cy="5342128"/>
          </a:xfrm>
        </p:spPr>
        <p:txBody>
          <a:bodyPr>
            <a:normAutofit/>
          </a:bodyPr>
          <a:lstStyle/>
          <a:p>
            <a:r>
              <a:rPr kumimoji="1" lang="ja-JP" altLang="en-US"/>
              <a:t>アンケート調査</a:t>
            </a:r>
            <a:endParaRPr lang="en-US" altLang="ja-JP" dirty="0"/>
          </a:p>
          <a:p>
            <a:pPr marL="0" indent="0">
              <a:buNone/>
            </a:pPr>
            <a:r>
              <a:rPr kumimoji="1" lang="ja-JP" altLang="en-US"/>
              <a:t>　</a:t>
            </a:r>
            <a:r>
              <a:rPr kumimoji="1" lang="ja-JP" altLang="en-US" sz="2000"/>
              <a:t>生成した問題についてアンケート調査</a:t>
            </a:r>
            <a:r>
              <a:rPr kumimoji="1" lang="en-US" altLang="ja-JP" sz="2000" dirty="0"/>
              <a:t>(</a:t>
            </a:r>
            <a:r>
              <a:rPr kumimoji="1" lang="en-US" altLang="ja-JP" sz="2000" dirty="0">
                <a:latin typeface="MS PGothic" panose="020B0600070205080204" pitchFamily="34" charset="-128"/>
                <a:ea typeface="MS PGothic" panose="020B0600070205080204" pitchFamily="34" charset="-128"/>
              </a:rPr>
              <a:t>10</a:t>
            </a:r>
            <a:r>
              <a:rPr kumimoji="1" lang="ja-JP" altLang="en-US" sz="2000">
                <a:latin typeface="MS PGothic" panose="020B0600070205080204" pitchFamily="34" charset="-128"/>
                <a:ea typeface="MS PGothic" panose="020B0600070205080204" pitchFamily="34" charset="-128"/>
              </a:rPr>
              <a:t>段階評価・</a:t>
            </a:r>
            <a:r>
              <a:rPr kumimoji="1" lang="en-US" altLang="ja-JP" sz="2000" dirty="0"/>
              <a:t>)</a:t>
            </a:r>
            <a:endParaRPr kumimoji="1" lang="en-US" altLang="ja-JP" dirty="0"/>
          </a:p>
          <a:p>
            <a:pPr marL="0" indent="0">
              <a:buNone/>
            </a:pPr>
            <a:endParaRPr kumimoji="1" lang="en-US" altLang="ja-JP" dirty="0"/>
          </a:p>
          <a:p>
            <a:pPr marL="0" indent="0">
              <a:buNone/>
            </a:pPr>
            <a:endParaRPr lang="en-US" altLang="ja-JP" dirty="0"/>
          </a:p>
          <a:p>
            <a:pPr marL="0" indent="0">
              <a:buNone/>
            </a:pPr>
            <a:endParaRPr kumimoji="1" lang="en-US" altLang="ja-JP" sz="1050" dirty="0"/>
          </a:p>
          <a:p>
            <a:r>
              <a:rPr lang="ja-JP" altLang="en-US"/>
              <a:t>生成した問題を解いたソースコードの分析</a:t>
            </a:r>
            <a:endParaRPr lang="en-US" altLang="ja-JP" dirty="0"/>
          </a:p>
          <a:p>
            <a:pPr marL="0" indent="0">
              <a:buNone/>
            </a:pPr>
            <a:r>
              <a:rPr kumimoji="1" lang="ja-JP" altLang="en-US"/>
              <a:t>　</a:t>
            </a:r>
            <a:r>
              <a:rPr lang="en-US" altLang="ja-JP" sz="2000" dirty="0"/>
              <a:t>GPT-4o</a:t>
            </a:r>
            <a:r>
              <a:rPr lang="ja-JP" altLang="en-US" sz="2000"/>
              <a:t>による定性評価</a:t>
            </a:r>
            <a:r>
              <a:rPr lang="en-US" altLang="ja-JP" sz="2000" dirty="0"/>
              <a:t>(</a:t>
            </a:r>
            <a:r>
              <a:rPr kumimoji="1" lang="en-US" altLang="ja-JP" sz="2000" dirty="0"/>
              <a:t>5</a:t>
            </a:r>
            <a:r>
              <a:rPr kumimoji="1" lang="ja-JP" altLang="en-US" sz="2000"/>
              <a:t>段階評価</a:t>
            </a:r>
            <a:r>
              <a:rPr lang="en-US" altLang="ja-JP" sz="2000" dirty="0"/>
              <a:t>)</a:t>
            </a:r>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kumimoji="1" lang="ja-JP" altLang="en-US" sz="24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en-US" altLang="ja-JP"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2400" b="1"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計</a:t>
            </a:r>
            <a:r>
              <a:rPr kumimoji="1" lang="en-US" altLang="ja-JP" sz="24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10</a:t>
            </a:r>
            <a:r>
              <a:rPr lang="ja-JP" altLang="en-US" b="1">
                <a:solidFill>
                  <a:prstClr val="black"/>
                </a:solidFill>
              </a:rPr>
              <a:t>指標・</a:t>
            </a:r>
            <a:r>
              <a:rPr lang="en-US" altLang="ja-JP" b="1" dirty="0">
                <a:solidFill>
                  <a:prstClr val="black"/>
                </a:solidFill>
              </a:rPr>
              <a:t>3</a:t>
            </a:r>
            <a:r>
              <a:rPr lang="ja-JP" altLang="en-US" b="1">
                <a:solidFill>
                  <a:prstClr val="black"/>
                </a:solidFill>
              </a:rPr>
              <a:t>モデルにおいて相関分析</a:t>
            </a:r>
            <a:endParaRPr kumimoji="1" lang="en-US" altLang="ja-JP" b="1" dirty="0"/>
          </a:p>
        </p:txBody>
      </p:sp>
      <p:sp>
        <p:nvSpPr>
          <p:cNvPr id="4" name="スライド番号プレースホルダー 3">
            <a:extLst>
              <a:ext uri="{FF2B5EF4-FFF2-40B4-BE49-F238E27FC236}">
                <a16:creationId xmlns:a16="http://schemas.microsoft.com/office/drawing/2014/main" id="{D911EF5C-AEB6-5B48-F87C-9C4A9DCA69BD}"/>
              </a:ext>
            </a:extLst>
          </p:cNvPr>
          <p:cNvSpPr>
            <a:spLocks noGrp="1"/>
          </p:cNvSpPr>
          <p:nvPr>
            <p:ph type="sldNum" sz="quarter" idx="12"/>
          </p:nvPr>
        </p:nvSpPr>
        <p:spPr/>
        <p:txBody>
          <a:bodyPr/>
          <a:lstStyle/>
          <a:p>
            <a:fld id="{6B65950B-AD61-4ED9-A41B-94A1DCC0BABE}" type="slidenum">
              <a:rPr lang="ja-JP" altLang="en-US" smtClean="0"/>
              <a:pPr/>
              <a:t>18</a:t>
            </a:fld>
            <a:endParaRPr lang="ja-JP" altLang="en-US" dirty="0"/>
          </a:p>
        </p:txBody>
      </p:sp>
      <p:pic>
        <p:nvPicPr>
          <p:cNvPr id="5" name="図 4" descr="アイコン&#10;&#10;自動的に生成された説明">
            <a:extLst>
              <a:ext uri="{FF2B5EF4-FFF2-40B4-BE49-F238E27FC236}">
                <a16:creationId xmlns:a16="http://schemas.microsoft.com/office/drawing/2014/main" id="{550176B2-8715-A0EA-0D3A-06ED6468C8D3}"/>
              </a:ext>
            </a:extLst>
          </p:cNvPr>
          <p:cNvPicPr>
            <a:picLocks noChangeAspect="1"/>
          </p:cNvPicPr>
          <p:nvPr/>
        </p:nvPicPr>
        <p:blipFill>
          <a:blip r:embed="rId2"/>
          <a:stretch>
            <a:fillRect/>
          </a:stretch>
        </p:blipFill>
        <p:spPr>
          <a:xfrm>
            <a:off x="2886783" y="4044005"/>
            <a:ext cx="625504" cy="776725"/>
          </a:xfrm>
          <a:prstGeom prst="rect">
            <a:avLst/>
          </a:prstGeom>
        </p:spPr>
      </p:pic>
      <p:pic>
        <p:nvPicPr>
          <p:cNvPr id="7" name="図 6">
            <a:extLst>
              <a:ext uri="{FF2B5EF4-FFF2-40B4-BE49-F238E27FC236}">
                <a16:creationId xmlns:a16="http://schemas.microsoft.com/office/drawing/2014/main" id="{D2140C98-C821-8751-AD08-8A995C1D391A}"/>
              </a:ext>
            </a:extLst>
          </p:cNvPr>
          <p:cNvPicPr>
            <a:picLocks noChangeAspect="1"/>
          </p:cNvPicPr>
          <p:nvPr/>
        </p:nvPicPr>
        <p:blipFill>
          <a:blip r:embed="rId3"/>
          <a:stretch>
            <a:fillRect/>
          </a:stretch>
        </p:blipFill>
        <p:spPr>
          <a:xfrm>
            <a:off x="1518540" y="4119616"/>
            <a:ext cx="625504" cy="625504"/>
          </a:xfrm>
          <a:prstGeom prst="rect">
            <a:avLst/>
          </a:prstGeom>
        </p:spPr>
      </p:pic>
      <p:sp>
        <p:nvSpPr>
          <p:cNvPr id="8" name="テキスト ボックス 7">
            <a:extLst>
              <a:ext uri="{FF2B5EF4-FFF2-40B4-BE49-F238E27FC236}">
                <a16:creationId xmlns:a16="http://schemas.microsoft.com/office/drawing/2014/main" id="{37F6CEA4-7A7D-8247-DCC6-67469EB41F48}"/>
              </a:ext>
            </a:extLst>
          </p:cNvPr>
          <p:cNvSpPr txBox="1"/>
          <p:nvPr/>
        </p:nvSpPr>
        <p:spPr>
          <a:xfrm>
            <a:off x="1919078" y="4902906"/>
            <a:ext cx="2635894" cy="400110"/>
          </a:xfrm>
          <a:prstGeom prst="rect">
            <a:avLst/>
          </a:prstGeom>
          <a:noFill/>
        </p:spPr>
        <p:txBody>
          <a:bodyPr wrap="square" rtlCol="0">
            <a:spAutoFit/>
          </a:bodyPr>
          <a:lstStyle/>
          <a:p>
            <a:pPr algn="ctr"/>
            <a:r>
              <a:rPr kumimoji="1" lang="en-US" altLang="ja-JP" sz="2000" dirty="0">
                <a:latin typeface="+mj-ea"/>
                <a:ea typeface="+mj-ea"/>
              </a:rPr>
              <a:t>GPT-4o</a:t>
            </a:r>
            <a:endParaRPr kumimoji="1" lang="ja-JP" altLang="en-US" sz="2000">
              <a:latin typeface="+mj-ea"/>
              <a:ea typeface="+mj-ea"/>
            </a:endParaRPr>
          </a:p>
        </p:txBody>
      </p:sp>
      <p:sp>
        <p:nvSpPr>
          <p:cNvPr id="9" name="テキスト ボックス 8">
            <a:extLst>
              <a:ext uri="{FF2B5EF4-FFF2-40B4-BE49-F238E27FC236}">
                <a16:creationId xmlns:a16="http://schemas.microsoft.com/office/drawing/2014/main" id="{1B74DD23-B41C-42D9-726A-94ED8F7A8EF8}"/>
              </a:ext>
            </a:extLst>
          </p:cNvPr>
          <p:cNvSpPr txBox="1"/>
          <p:nvPr/>
        </p:nvSpPr>
        <p:spPr>
          <a:xfrm>
            <a:off x="2336912" y="1976900"/>
            <a:ext cx="2020183"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アンケート調査</a:t>
            </a:r>
          </a:p>
        </p:txBody>
      </p:sp>
      <p:sp>
        <p:nvSpPr>
          <p:cNvPr id="10" name="テキスト ボックス 9">
            <a:extLst>
              <a:ext uri="{FF2B5EF4-FFF2-40B4-BE49-F238E27FC236}">
                <a16:creationId xmlns:a16="http://schemas.microsoft.com/office/drawing/2014/main" id="{D896E2BD-A6CD-CC9B-505E-E6B1C205915D}"/>
              </a:ext>
            </a:extLst>
          </p:cNvPr>
          <p:cNvSpPr txBox="1"/>
          <p:nvPr/>
        </p:nvSpPr>
        <p:spPr>
          <a:xfrm>
            <a:off x="2279549" y="3663837"/>
            <a:ext cx="2020183"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ソースコード分析</a:t>
            </a:r>
          </a:p>
        </p:txBody>
      </p:sp>
      <p:pic>
        <p:nvPicPr>
          <p:cNvPr id="11" name="図 10">
            <a:extLst>
              <a:ext uri="{FF2B5EF4-FFF2-40B4-BE49-F238E27FC236}">
                <a16:creationId xmlns:a16="http://schemas.microsoft.com/office/drawing/2014/main" id="{010BA036-225A-6447-ABA7-622E5AF79E75}"/>
              </a:ext>
            </a:extLst>
          </p:cNvPr>
          <p:cNvPicPr>
            <a:picLocks noChangeAspect="1"/>
          </p:cNvPicPr>
          <p:nvPr/>
        </p:nvPicPr>
        <p:blipFill>
          <a:blip r:embed="rId4"/>
          <a:stretch>
            <a:fillRect/>
          </a:stretch>
        </p:blipFill>
        <p:spPr>
          <a:xfrm>
            <a:off x="2726574" y="2270721"/>
            <a:ext cx="1046758" cy="1046758"/>
          </a:xfrm>
          <a:prstGeom prst="rect">
            <a:avLst/>
          </a:prstGeom>
        </p:spPr>
      </p:pic>
      <p:sp>
        <p:nvSpPr>
          <p:cNvPr id="12" name="角丸四角形 11">
            <a:extLst>
              <a:ext uri="{FF2B5EF4-FFF2-40B4-BE49-F238E27FC236}">
                <a16:creationId xmlns:a16="http://schemas.microsoft.com/office/drawing/2014/main" id="{1F3465EF-D238-8FAB-3D1E-F59DEAF3EB34}"/>
              </a:ext>
            </a:extLst>
          </p:cNvPr>
          <p:cNvSpPr/>
          <p:nvPr/>
        </p:nvSpPr>
        <p:spPr>
          <a:xfrm>
            <a:off x="1092329" y="1685273"/>
            <a:ext cx="3363490" cy="3857222"/>
          </a:xfrm>
          <a:prstGeom prst="roundRect">
            <a:avLst>
              <a:gd name="adj" fmla="val 1025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ea"/>
              <a:ea typeface="+mj-ea"/>
            </a:endParaRPr>
          </a:p>
        </p:txBody>
      </p:sp>
      <p:cxnSp>
        <p:nvCxnSpPr>
          <p:cNvPr id="13" name="直線矢印コネクタ 12">
            <a:extLst>
              <a:ext uri="{FF2B5EF4-FFF2-40B4-BE49-F238E27FC236}">
                <a16:creationId xmlns:a16="http://schemas.microsoft.com/office/drawing/2014/main" id="{D4DAFFF3-E62C-4649-50DC-232F3BC85754}"/>
              </a:ext>
            </a:extLst>
          </p:cNvPr>
          <p:cNvCxnSpPr>
            <a:cxnSpLocks/>
          </p:cNvCxnSpPr>
          <p:nvPr/>
        </p:nvCxnSpPr>
        <p:spPr>
          <a:xfrm>
            <a:off x="2240912" y="4471978"/>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9F974BFD-0F9E-92A3-EC17-D94284ABDC3B}"/>
              </a:ext>
            </a:extLst>
          </p:cNvPr>
          <p:cNvCxnSpPr>
            <a:cxnSpLocks/>
          </p:cNvCxnSpPr>
          <p:nvPr/>
        </p:nvCxnSpPr>
        <p:spPr>
          <a:xfrm>
            <a:off x="2223931" y="2928014"/>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77BF04B6-254A-FCD7-FB69-59D9D64AD427}"/>
              </a:ext>
            </a:extLst>
          </p:cNvPr>
          <p:cNvCxnSpPr>
            <a:cxnSpLocks/>
          </p:cNvCxnSpPr>
          <p:nvPr/>
        </p:nvCxnSpPr>
        <p:spPr>
          <a:xfrm rot="5400000">
            <a:off x="1614529" y="3847653"/>
            <a:ext cx="40619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19" name="図 18" descr="図形&#10;&#10;中程度の精度で自動的に生成された説明">
            <a:extLst>
              <a:ext uri="{FF2B5EF4-FFF2-40B4-BE49-F238E27FC236}">
                <a16:creationId xmlns:a16="http://schemas.microsoft.com/office/drawing/2014/main" id="{AAFC9716-CAB8-245B-CAED-25AB7F6AE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942" y="2435271"/>
            <a:ext cx="673869" cy="923330"/>
          </a:xfrm>
          <a:prstGeom prst="rect">
            <a:avLst/>
          </a:prstGeom>
        </p:spPr>
      </p:pic>
      <p:sp>
        <p:nvSpPr>
          <p:cNvPr id="21" name="テキスト ボックス 20">
            <a:extLst>
              <a:ext uri="{FF2B5EF4-FFF2-40B4-BE49-F238E27FC236}">
                <a16:creationId xmlns:a16="http://schemas.microsoft.com/office/drawing/2014/main" id="{6BA5A834-8CAB-A9DD-3C76-A065916D473F}"/>
              </a:ext>
            </a:extLst>
          </p:cNvPr>
          <p:cNvSpPr txBox="1"/>
          <p:nvPr/>
        </p:nvSpPr>
        <p:spPr>
          <a:xfrm>
            <a:off x="5355136" y="2042004"/>
            <a:ext cx="2874464" cy="923330"/>
          </a:xfrm>
          <a:prstGeom prst="rect">
            <a:avLst/>
          </a:prstGeom>
          <a:noFill/>
        </p:spPr>
        <p:txBody>
          <a:bodyPr wrap="square">
            <a:spAutoFit/>
          </a:bodyPr>
          <a:lstStyle/>
          <a:p>
            <a:r>
              <a:rPr kumimoji="1" lang="ja-JP" altLang="en-US" sz="1800">
                <a:latin typeface="MS PGothic" panose="020B0600070205080204" pitchFamily="34" charset="-128"/>
                <a:ea typeface="MS PGothic" panose="020B0600070205080204" pitchFamily="34" charset="-128"/>
              </a:rPr>
              <a:t>・問題の理解のしやすさ</a:t>
            </a:r>
            <a:br>
              <a:rPr kumimoji="1" lang="en-US" altLang="ja-JP" sz="1800" dirty="0">
                <a:latin typeface="MS PGothic" panose="020B0600070205080204" pitchFamily="34" charset="-128"/>
                <a:ea typeface="MS PGothic" panose="020B0600070205080204" pitchFamily="34" charset="-128"/>
              </a:rPr>
            </a:br>
            <a:r>
              <a:rPr kumimoji="1" lang="ja-JP" altLang="en-US" sz="1800">
                <a:latin typeface="MS PGothic" panose="020B0600070205080204" pitchFamily="34" charset="-128"/>
                <a:ea typeface="MS PGothic" panose="020B0600070205080204" pitchFamily="34" charset="-128"/>
              </a:rPr>
              <a:t>・新しい学びを得られるか</a:t>
            </a:r>
            <a:endParaRPr kumimoji="1" lang="en-US" altLang="ja-JP" sz="1800" dirty="0">
              <a:latin typeface="MS PGothic" panose="020B0600070205080204" pitchFamily="34" charset="-128"/>
              <a:ea typeface="MS PGothic" panose="020B0600070205080204" pitchFamily="34" charset="-128"/>
            </a:endParaRPr>
          </a:p>
          <a:p>
            <a:r>
              <a:rPr kumimoji="1" lang="ja-JP" altLang="en-US" sz="1800">
                <a:latin typeface="MS PGothic" panose="020B0600070205080204" pitchFamily="34" charset="-128"/>
                <a:ea typeface="MS PGothic" panose="020B0600070205080204" pitchFamily="34" charset="-128"/>
              </a:rPr>
              <a:t>・問題の難易度</a:t>
            </a:r>
            <a:endParaRPr kumimoji="1" lang="en-US" altLang="ja-JP" sz="1800" dirty="0">
              <a:latin typeface="MS PGothic" panose="020B0600070205080204" pitchFamily="34" charset="-128"/>
              <a:ea typeface="MS PGothic" panose="020B0600070205080204" pitchFamily="34" charset="-128"/>
            </a:endParaRPr>
          </a:p>
        </p:txBody>
      </p:sp>
      <p:sp>
        <p:nvSpPr>
          <p:cNvPr id="22" name="テキスト ボックス 21">
            <a:extLst>
              <a:ext uri="{FF2B5EF4-FFF2-40B4-BE49-F238E27FC236}">
                <a16:creationId xmlns:a16="http://schemas.microsoft.com/office/drawing/2014/main" id="{B6DF2119-FEF0-BA13-7347-A536456A5A2C}"/>
              </a:ext>
            </a:extLst>
          </p:cNvPr>
          <p:cNvSpPr txBox="1"/>
          <p:nvPr/>
        </p:nvSpPr>
        <p:spPr>
          <a:xfrm>
            <a:off x="8126054" y="2035868"/>
            <a:ext cx="2874464" cy="923330"/>
          </a:xfrm>
          <a:prstGeom prst="rect">
            <a:avLst/>
          </a:prstGeom>
          <a:noFill/>
        </p:spPr>
        <p:txBody>
          <a:bodyPr wrap="square">
            <a:spAutoFit/>
          </a:bodyPr>
          <a:lstStyle/>
          <a:p>
            <a:r>
              <a:rPr kumimoji="1" lang="ja-JP" altLang="en-US" sz="1800">
                <a:latin typeface="MS PGothic" panose="020B0600070205080204" pitchFamily="34" charset="-128"/>
                <a:ea typeface="MS PGothic" panose="020B0600070205080204" pitchFamily="34" charset="-128"/>
              </a:rPr>
              <a:t>・問題の理解のしやすさ</a:t>
            </a:r>
            <a:br>
              <a:rPr kumimoji="1" lang="en-US" altLang="ja-JP" sz="1800" dirty="0">
                <a:latin typeface="MS PGothic" panose="020B0600070205080204" pitchFamily="34" charset="-128"/>
                <a:ea typeface="MS PGothic" panose="020B0600070205080204" pitchFamily="34" charset="-128"/>
              </a:rPr>
            </a:br>
            <a:r>
              <a:rPr kumimoji="1" lang="ja-JP" altLang="en-US" sz="1800">
                <a:latin typeface="MS PGothic" panose="020B0600070205080204" pitchFamily="34" charset="-128"/>
                <a:ea typeface="MS PGothic" panose="020B0600070205080204" pitchFamily="34" charset="-128"/>
              </a:rPr>
              <a:t>・新しい学びを得られるか</a:t>
            </a:r>
            <a:endParaRPr kumimoji="1" lang="en-US" altLang="ja-JP" sz="1800" dirty="0">
              <a:latin typeface="MS PGothic" panose="020B0600070205080204" pitchFamily="34" charset="-128"/>
              <a:ea typeface="MS PGothic" panose="020B0600070205080204" pitchFamily="34" charset="-128"/>
            </a:endParaRPr>
          </a:p>
          <a:p>
            <a:r>
              <a:rPr kumimoji="1" lang="ja-JP" altLang="en-US" sz="1800">
                <a:latin typeface="MS PGothic" panose="020B0600070205080204" pitchFamily="34" charset="-128"/>
                <a:ea typeface="MS PGothic" panose="020B0600070205080204" pitchFamily="34" charset="-128"/>
              </a:rPr>
              <a:t>・問題の難易度</a:t>
            </a:r>
            <a:endParaRPr kumimoji="1" lang="en-US" altLang="ja-JP" sz="1800" dirty="0">
              <a:latin typeface="MS PGothic" panose="020B0600070205080204" pitchFamily="34" charset="-128"/>
              <a:ea typeface="MS PGothic" panose="020B0600070205080204" pitchFamily="34" charset="-128"/>
            </a:endParaRPr>
          </a:p>
        </p:txBody>
      </p:sp>
      <p:sp>
        <p:nvSpPr>
          <p:cNvPr id="23" name="テキスト ボックス 22">
            <a:extLst>
              <a:ext uri="{FF2B5EF4-FFF2-40B4-BE49-F238E27FC236}">
                <a16:creationId xmlns:a16="http://schemas.microsoft.com/office/drawing/2014/main" id="{11248B58-701D-FE0B-F20A-965D84CCF8E2}"/>
              </a:ext>
            </a:extLst>
          </p:cNvPr>
          <p:cNvSpPr txBox="1"/>
          <p:nvPr/>
        </p:nvSpPr>
        <p:spPr>
          <a:xfrm>
            <a:off x="1205652" y="4768967"/>
            <a:ext cx="2020183"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a:t>
            </a:r>
          </a:p>
        </p:txBody>
      </p:sp>
      <p:sp>
        <p:nvSpPr>
          <p:cNvPr id="24" name="テキスト ボックス 23">
            <a:extLst>
              <a:ext uri="{FF2B5EF4-FFF2-40B4-BE49-F238E27FC236}">
                <a16:creationId xmlns:a16="http://schemas.microsoft.com/office/drawing/2014/main" id="{67B339E4-74BC-3792-080E-21FDB9F4ACF1}"/>
              </a:ext>
            </a:extLst>
          </p:cNvPr>
          <p:cNvSpPr txBox="1"/>
          <p:nvPr/>
        </p:nvSpPr>
        <p:spPr>
          <a:xfrm>
            <a:off x="5342716" y="4102687"/>
            <a:ext cx="4837807" cy="1200329"/>
          </a:xfrm>
          <a:prstGeom prst="rect">
            <a:avLst/>
          </a:prstGeom>
          <a:noFill/>
          <a:ln>
            <a:solidFill>
              <a:schemeClr val="tx1"/>
            </a:solidFill>
          </a:ln>
        </p:spPr>
        <p:txBody>
          <a:bodyPr wrap="square">
            <a:spAutoFit/>
          </a:bodyPr>
          <a:lstStyle/>
          <a:p>
            <a:r>
              <a:rPr kumimoji="1" lang="ja-JP" altLang="en-US" sz="1800">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正確性</a:t>
            </a:r>
            <a:r>
              <a:rPr lang="en-US" altLang="ja-JP" sz="1800" dirty="0">
                <a:effectLst/>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コードの正確性と問題解決力 </a:t>
            </a:r>
            <a:endParaRPr lang="ja-JP" altLang="en-US">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効率性</a:t>
            </a:r>
            <a:r>
              <a:rPr lang="en-US" altLang="ja-JP" sz="1800" dirty="0">
                <a:effectLst/>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コードの効率性 </a:t>
            </a:r>
            <a:endParaRPr lang="ja-JP" altLang="en-US">
              <a:latin typeface="MS PGothic" panose="020B0600070205080204" pitchFamily="34" charset="-128"/>
              <a:ea typeface="MS PGothic" panose="020B0600070205080204" pitchFamily="34" charset="-128"/>
            </a:endParaRPr>
          </a:p>
          <a:p>
            <a:r>
              <a:rPr kumimoji="1" lang="ja-JP" altLang="en-US" sz="1800">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可読性</a:t>
            </a:r>
            <a:r>
              <a:rPr lang="en-US" altLang="ja-JP" sz="1800" dirty="0">
                <a:effectLst/>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コードの可読性とスタイル </a:t>
            </a:r>
          </a:p>
          <a:p>
            <a:r>
              <a:rPr kumimoji="1" lang="ja-JP" altLang="en-US" sz="1800">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基本概念</a:t>
            </a:r>
            <a:r>
              <a:rPr lang="en-US" altLang="ja-JP" sz="1800" dirty="0">
                <a:effectLst/>
                <a:latin typeface="MS PGothic" panose="020B0600070205080204" pitchFamily="34" charset="-128"/>
                <a:ea typeface="MS PGothic" panose="020B0600070205080204" pitchFamily="34" charset="-128"/>
              </a:rPr>
              <a:t>:</a:t>
            </a:r>
            <a:r>
              <a:rPr lang="ja-JP" altLang="en-US" sz="1800">
                <a:effectLst/>
                <a:latin typeface="MS PGothic" panose="020B0600070205080204" pitchFamily="34" charset="-128"/>
                <a:ea typeface="MS PGothic" panose="020B0600070205080204" pitchFamily="34" charset="-128"/>
              </a:rPr>
              <a:t>プログラミングの基本概念の理解 </a:t>
            </a:r>
            <a:endParaRPr lang="ja-JP" altLang="en-US">
              <a:effectLst/>
              <a:latin typeface="MS PGothic" panose="020B0600070205080204" pitchFamily="34" charset="-128"/>
              <a:ea typeface="MS PGothic" panose="020B0600070205080204" pitchFamily="34" charset="-128"/>
            </a:endParaRPr>
          </a:p>
        </p:txBody>
      </p:sp>
      <p:sp>
        <p:nvSpPr>
          <p:cNvPr id="26" name="正方形/長方形 25">
            <a:extLst>
              <a:ext uri="{FF2B5EF4-FFF2-40B4-BE49-F238E27FC236}">
                <a16:creationId xmlns:a16="http://schemas.microsoft.com/office/drawing/2014/main" id="{CB4EB913-BC5F-1586-0C62-6B7567DBE963}"/>
              </a:ext>
            </a:extLst>
          </p:cNvPr>
          <p:cNvSpPr/>
          <p:nvPr/>
        </p:nvSpPr>
        <p:spPr>
          <a:xfrm>
            <a:off x="5418028" y="2035868"/>
            <a:ext cx="5389519" cy="93560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92724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46CBC9-08B4-D70E-94E7-44FCFF544FD5}"/>
              </a:ext>
            </a:extLst>
          </p:cNvPr>
          <p:cNvSpPr>
            <a:spLocks noGrp="1"/>
          </p:cNvSpPr>
          <p:nvPr>
            <p:ph type="title"/>
          </p:nvPr>
        </p:nvSpPr>
        <p:spPr/>
        <p:txBody>
          <a:bodyPr/>
          <a:lstStyle/>
          <a:p>
            <a:r>
              <a:rPr kumimoji="1" lang="ja-JP" altLang="en-US"/>
              <a:t>実験結果</a:t>
            </a:r>
            <a:r>
              <a:rPr kumimoji="1" lang="en-US" altLang="ja-JP" dirty="0"/>
              <a:t>(</a:t>
            </a:r>
            <a:r>
              <a:rPr kumimoji="1" lang="ja-JP" altLang="en-US"/>
              <a:t>アンケート調査</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B627651-F854-A9ED-DD1C-44ADE7422EE6}"/>
              </a:ext>
            </a:extLst>
          </p:cNvPr>
          <p:cNvSpPr>
            <a:spLocks noGrp="1"/>
          </p:cNvSpPr>
          <p:nvPr>
            <p:ph idx="1"/>
          </p:nvPr>
        </p:nvSpPr>
        <p:spPr>
          <a:xfrm>
            <a:off x="436541" y="1168841"/>
            <a:ext cx="11054052" cy="5689159"/>
          </a:xfrm>
        </p:spPr>
        <p:txBody>
          <a:bodyPr>
            <a:normAutofit/>
          </a:bodyPr>
          <a:lstStyle/>
          <a:p>
            <a:pPr marL="0" indent="0">
              <a:buNone/>
            </a:pPr>
            <a:r>
              <a:rPr lang="ja-JP" altLang="en-US" sz="2000"/>
              <a:t>アンケートの評価項目</a:t>
            </a:r>
            <a:r>
              <a:rPr lang="en-US" altLang="ja-JP" sz="2000" dirty="0"/>
              <a:t>(</a:t>
            </a:r>
            <a:r>
              <a:rPr lang="ja-JP" altLang="en-US" sz="2000"/>
              <a:t>計</a:t>
            </a:r>
            <a:r>
              <a:rPr lang="en-US" altLang="ja-JP" sz="2000" dirty="0"/>
              <a:t>6</a:t>
            </a:r>
            <a:r>
              <a:rPr lang="ja-JP" altLang="en-US" sz="2000"/>
              <a:t>つ</a:t>
            </a:r>
            <a:r>
              <a:rPr lang="en-US" altLang="ja-JP" sz="2000" dirty="0"/>
              <a:t>)</a:t>
            </a:r>
            <a:r>
              <a:rPr lang="ja-JP" altLang="en-US" sz="2000"/>
              <a:t>に対し，指標の平均算出と</a:t>
            </a:r>
            <a:br>
              <a:rPr lang="en-US" altLang="ja-JP" sz="2000" dirty="0"/>
            </a:br>
            <a:r>
              <a:rPr lang="ja-JP" altLang="en-US" sz="2000" b="1"/>
              <a:t>一元配置分散分析</a:t>
            </a:r>
            <a:r>
              <a:rPr lang="ja-JP" altLang="en-US" sz="2000"/>
              <a:t>と</a:t>
            </a:r>
            <a:r>
              <a:rPr lang="en" altLang="ja-JP" sz="2000" b="1" dirty="0"/>
              <a:t>Tukey</a:t>
            </a:r>
            <a:r>
              <a:rPr lang="ja-JP" altLang="en-US" sz="2000" b="1"/>
              <a:t>の</a:t>
            </a:r>
            <a:r>
              <a:rPr lang="en" altLang="ja-JP" sz="2000" b="1" dirty="0"/>
              <a:t>HSD</a:t>
            </a:r>
            <a:r>
              <a:rPr lang="ja-JP" altLang="en-US" sz="2000"/>
              <a:t>検定を実施 </a:t>
            </a:r>
          </a:p>
          <a:p>
            <a:r>
              <a:rPr lang="ja-JP" altLang="en-US" sz="1800"/>
              <a:t>一元配置分散分析</a:t>
            </a:r>
            <a:r>
              <a:rPr lang="en-US" altLang="ja-JP" sz="1800" dirty="0"/>
              <a:t> : 3</a:t>
            </a:r>
            <a:r>
              <a:rPr lang="ja-JP" altLang="en-US" sz="1800"/>
              <a:t>つ以上の群の平均値で有意差を検出</a:t>
            </a:r>
            <a:endParaRPr lang="en-US" altLang="ja-JP" sz="1800" dirty="0"/>
          </a:p>
          <a:p>
            <a:r>
              <a:rPr lang="en" altLang="ja-JP" sz="1800" dirty="0"/>
              <a:t>Tukey</a:t>
            </a:r>
            <a:r>
              <a:rPr lang="ja-JP" altLang="en-US" sz="1800"/>
              <a:t>の</a:t>
            </a:r>
            <a:r>
              <a:rPr lang="en" altLang="ja-JP" sz="1800" dirty="0"/>
              <a:t>HSD</a:t>
            </a:r>
            <a:r>
              <a:rPr lang="ja-JP" altLang="en-US" sz="1800"/>
              <a:t>検定</a:t>
            </a:r>
            <a:r>
              <a:rPr lang="en-US" altLang="ja-JP" sz="1800" dirty="0"/>
              <a:t> : </a:t>
            </a:r>
            <a:r>
              <a:rPr lang="ja-JP" altLang="en-US" sz="1800">
                <a:effectLst/>
                <a:latin typeface="HaranoAjiMincho-Regular-Identity-H"/>
              </a:rPr>
              <a:t>群間に有意な差が認められた後に，</a:t>
            </a:r>
            <a:br>
              <a:rPr lang="en-US" altLang="ja-JP" sz="1800" dirty="0">
                <a:effectLst/>
                <a:latin typeface="HaranoAjiMincho-Regular-Identity-H"/>
              </a:rPr>
            </a:br>
            <a:r>
              <a:rPr lang="en-US" altLang="ja-JP" sz="1800" dirty="0">
                <a:effectLst/>
                <a:latin typeface="HaranoAjiMincho-Regular-Identity-H"/>
              </a:rPr>
              <a:t>		</a:t>
            </a:r>
            <a:r>
              <a:rPr lang="ja-JP" altLang="en-US" sz="1800">
                <a:effectLst/>
                <a:latin typeface="HaranoAjiMincho-Regular-Identity-H"/>
              </a:rPr>
              <a:t>　</a:t>
            </a:r>
            <a:r>
              <a:rPr lang="en-US" altLang="ja-JP" sz="1800" dirty="0">
                <a:effectLst/>
                <a:latin typeface="HaranoAjiMincho-Regular-Identity-H"/>
              </a:rPr>
              <a:t>  </a:t>
            </a:r>
            <a:r>
              <a:rPr lang="ja-JP" altLang="en-US" sz="1800">
                <a:effectLst/>
                <a:latin typeface="HaranoAjiMincho-Regular-Identity-H"/>
              </a:rPr>
              <a:t>どの群間に具体的な差があるのかを特定 </a:t>
            </a:r>
            <a:endParaRPr lang="en-US" altLang="ja-JP" sz="1800" dirty="0"/>
          </a:p>
          <a:p>
            <a:pPr marL="0" indent="0">
              <a:buNone/>
            </a:pPr>
            <a:endParaRPr lang="en-US" altLang="ja-JP" sz="1800" dirty="0"/>
          </a:p>
          <a:p>
            <a:pPr marL="0" indent="0">
              <a:buNone/>
            </a:pPr>
            <a:endParaRPr lang="en-US" altLang="ja-JP" sz="1800" dirty="0"/>
          </a:p>
          <a:p>
            <a:r>
              <a:rPr lang="ja-JP" altLang="en-US" sz="2000"/>
              <a:t>問題の「</a:t>
            </a:r>
            <a:r>
              <a:rPr lang="ja-JP" altLang="en-US" sz="2000">
                <a:solidFill>
                  <a:srgbClr val="FF0000"/>
                </a:solidFill>
              </a:rPr>
              <a:t>理解しやすさ</a:t>
            </a:r>
            <a:r>
              <a:rPr lang="ja-JP" altLang="en-US" sz="2000"/>
              <a:t>」に有意差を確認</a:t>
            </a:r>
          </a:p>
          <a:p>
            <a:r>
              <a:rPr lang="ja-JP" altLang="en-US" sz="2000"/>
              <a:t>「理解しやすさ」 において</a:t>
            </a:r>
            <a:r>
              <a:rPr lang="en-US" altLang="ja-JP" sz="2000" dirty="0"/>
              <a:t>, </a:t>
            </a:r>
            <a:r>
              <a:rPr kumimoji="1" lang="en" altLang="ja-JP" sz="2000" dirty="0">
                <a:solidFill>
                  <a:srgbClr val="FF0000"/>
                </a:solidFill>
              </a:rPr>
              <a:t>Gemini 1.5 Flash </a:t>
            </a:r>
            <a:r>
              <a:rPr kumimoji="1" lang="ja-JP" altLang="en-US" sz="2000"/>
              <a:t>と</a:t>
            </a:r>
            <a:br>
              <a:rPr kumimoji="1" lang="en-US" altLang="ja-JP" sz="2000" dirty="0">
                <a:solidFill>
                  <a:srgbClr val="FF0000"/>
                </a:solidFill>
              </a:rPr>
            </a:br>
            <a:r>
              <a:rPr kumimoji="1" lang="ja-JP" altLang="en-US" sz="2000">
                <a:solidFill>
                  <a:srgbClr val="FF0000"/>
                </a:solidFill>
              </a:rPr>
              <a:t> </a:t>
            </a:r>
            <a:r>
              <a:rPr kumimoji="1" lang="en" altLang="ja-JP" sz="2000" dirty="0">
                <a:solidFill>
                  <a:srgbClr val="FF0000"/>
                </a:solidFill>
              </a:rPr>
              <a:t>GPT-4o mini </a:t>
            </a:r>
            <a:r>
              <a:rPr kumimoji="1" lang="ja-JP" altLang="en-US" sz="2000"/>
              <a:t>の間に有意差を確認</a:t>
            </a:r>
            <a:endParaRPr kumimoji="1" lang="en-US" altLang="ja-JP" sz="2000" dirty="0"/>
          </a:p>
          <a:p>
            <a:pPr marL="0" indent="0">
              <a:buNone/>
            </a:pPr>
            <a:endParaRPr lang="en-US" altLang="ja-JP" sz="2000" dirty="0"/>
          </a:p>
          <a:p>
            <a:pPr marL="0" indent="0">
              <a:buNone/>
            </a:pPr>
            <a:r>
              <a:rPr lang="en-US" altLang="ja-JP" sz="100" dirty="0"/>
              <a:t>x</a:t>
            </a:r>
          </a:p>
          <a:p>
            <a:r>
              <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rPr>
              <a:t>Gemini 1.5 Flash</a:t>
            </a:r>
            <a:r>
              <a:rPr kumimoji="1" lang="ja-JP" altLang="en-US" sz="2000" b="0" i="0" u="none" strike="noStrike" kern="1200" cap="none" spc="0" normalizeH="0" baseline="0" noProof="0">
                <a:ln>
                  <a:noFill/>
                </a:ln>
                <a:solidFill>
                  <a:prstClr val="black"/>
                </a:solidFill>
                <a:effectLst/>
                <a:uLnTx/>
                <a:uFillTx/>
                <a:latin typeface="MS PGothic" panose="020B0600070205080204" pitchFamily="34" charset="-128"/>
                <a:ea typeface="MS PGothic" panose="020B0600070205080204" pitchFamily="34" charset="-128"/>
                <a:cs typeface="+mj-cs"/>
              </a:rPr>
              <a:t>は問題文章の組み立てに優れる．</a:t>
            </a:r>
            <a:endPar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endParaRPr>
          </a:p>
          <a:p>
            <a:r>
              <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rPr>
              <a:t>GPT-4o mini</a:t>
            </a:r>
            <a:r>
              <a:rPr kumimoji="1" lang="ja-JP" altLang="en-US" sz="2000" b="0" i="0" u="none" strike="noStrike" kern="1200" cap="none" spc="0" normalizeH="0" baseline="0" noProof="0">
                <a:ln>
                  <a:noFill/>
                </a:ln>
                <a:solidFill>
                  <a:prstClr val="black"/>
                </a:solidFill>
                <a:effectLst/>
                <a:uLnTx/>
                <a:uFillTx/>
                <a:latin typeface="MS PGothic" panose="020B0600070205080204" pitchFamily="34" charset="-128"/>
                <a:ea typeface="MS PGothic" panose="020B0600070205080204" pitchFamily="34" charset="-128"/>
                <a:cs typeface="+mj-cs"/>
              </a:rPr>
              <a:t>は「楽しさ」「良問評価」に秀でており学生のモチベーションを高める問題生成に優れる．</a:t>
            </a:r>
            <a:endPar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endParaRPr>
          </a:p>
          <a:p>
            <a:r>
              <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rPr>
              <a:t>GPT-4o</a:t>
            </a:r>
            <a:r>
              <a:rPr kumimoji="1" lang="ja-JP" altLang="en-US" sz="2000" b="0" i="0" u="none" strike="noStrike" kern="1200" cap="none" spc="0" normalizeH="0" baseline="0" noProof="0">
                <a:ln>
                  <a:noFill/>
                </a:ln>
                <a:solidFill>
                  <a:prstClr val="black"/>
                </a:solidFill>
                <a:effectLst/>
                <a:uLnTx/>
                <a:uFillTx/>
                <a:latin typeface="MS PGothic" panose="020B0600070205080204" pitchFamily="34" charset="-128"/>
                <a:ea typeface="MS PGothic" panose="020B0600070205080204" pitchFamily="34" charset="-128"/>
                <a:cs typeface="+mj-cs"/>
              </a:rPr>
              <a:t>は上記</a:t>
            </a:r>
            <a:r>
              <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rPr>
              <a:t>2</a:t>
            </a:r>
            <a:r>
              <a:rPr kumimoji="1" lang="ja-JP" altLang="en-US" sz="2000" b="0" i="0" u="none" strike="noStrike" kern="1200" cap="none" spc="0" normalizeH="0" baseline="0" noProof="0">
                <a:ln>
                  <a:noFill/>
                </a:ln>
                <a:solidFill>
                  <a:prstClr val="black"/>
                </a:solidFill>
                <a:effectLst/>
                <a:uLnTx/>
                <a:uFillTx/>
                <a:latin typeface="MS PGothic" panose="020B0600070205080204" pitchFamily="34" charset="-128"/>
                <a:ea typeface="MS PGothic" panose="020B0600070205080204" pitchFamily="34" charset="-128"/>
                <a:cs typeface="+mj-cs"/>
              </a:rPr>
              <a:t>モデル</a:t>
            </a:r>
            <a:r>
              <a:rPr kumimoji="1" lang="ja-JP" altLang="en-US" sz="2000">
                <a:solidFill>
                  <a:prstClr val="black"/>
                </a:solidFill>
                <a:latin typeface="MS PGothic" panose="020B0600070205080204" pitchFamily="34" charset="-128"/>
                <a:ea typeface="MS PGothic" panose="020B0600070205080204" pitchFamily="34" charset="-128"/>
                <a:cs typeface="+mj-cs"/>
              </a:rPr>
              <a:t>の中間の特徴を持つ．</a:t>
            </a:r>
            <a:endParaRPr kumimoji="1" lang="ja-JP" altLang="en-US" sz="1600">
              <a:latin typeface="MS PGothic" panose="020B0600070205080204" pitchFamily="34" charset="-128"/>
              <a:ea typeface="MS PGothic" panose="020B0600070205080204" pitchFamily="34" charset="-128"/>
            </a:endParaRPr>
          </a:p>
          <a:p>
            <a:pPr marL="0" indent="0">
              <a:buNone/>
            </a:pPr>
            <a:endParaRPr kumimoji="1" lang="ja-JP" altLang="en-US" sz="2000"/>
          </a:p>
        </p:txBody>
      </p:sp>
      <p:sp>
        <p:nvSpPr>
          <p:cNvPr id="4" name="スライド番号プレースホルダー 3">
            <a:extLst>
              <a:ext uri="{FF2B5EF4-FFF2-40B4-BE49-F238E27FC236}">
                <a16:creationId xmlns:a16="http://schemas.microsoft.com/office/drawing/2014/main" id="{190291C2-47EC-902D-2D92-32788A4C38EA}"/>
              </a:ext>
            </a:extLst>
          </p:cNvPr>
          <p:cNvSpPr>
            <a:spLocks noGrp="1"/>
          </p:cNvSpPr>
          <p:nvPr>
            <p:ph type="sldNum" sz="quarter" idx="12"/>
          </p:nvPr>
        </p:nvSpPr>
        <p:spPr/>
        <p:txBody>
          <a:bodyPr/>
          <a:lstStyle/>
          <a:p>
            <a:fld id="{6B65950B-AD61-4ED9-A41B-94A1DCC0BABE}" type="slidenum">
              <a:rPr lang="ja-JP" altLang="en-US" smtClean="0"/>
              <a:pPr/>
              <a:t>19</a:t>
            </a:fld>
            <a:endParaRPr lang="ja-JP" altLang="en-US" dirty="0"/>
          </a:p>
        </p:txBody>
      </p:sp>
      <p:pic>
        <p:nvPicPr>
          <p:cNvPr id="6" name="図 5">
            <a:extLst>
              <a:ext uri="{FF2B5EF4-FFF2-40B4-BE49-F238E27FC236}">
                <a16:creationId xmlns:a16="http://schemas.microsoft.com/office/drawing/2014/main" id="{B75F1C8A-014B-7DC9-202D-86DED8DFA481}"/>
              </a:ext>
            </a:extLst>
          </p:cNvPr>
          <p:cNvPicPr>
            <a:picLocks noChangeAspect="1"/>
          </p:cNvPicPr>
          <p:nvPr/>
        </p:nvPicPr>
        <p:blipFill>
          <a:blip r:embed="rId2"/>
          <a:stretch>
            <a:fillRect/>
          </a:stretch>
        </p:blipFill>
        <p:spPr>
          <a:xfrm>
            <a:off x="6643171" y="1026344"/>
            <a:ext cx="5257800" cy="2275764"/>
          </a:xfrm>
          <a:prstGeom prst="rect">
            <a:avLst/>
          </a:prstGeom>
          <a:ln w="19050">
            <a:noFill/>
          </a:ln>
        </p:spPr>
      </p:pic>
      <p:grpSp>
        <p:nvGrpSpPr>
          <p:cNvPr id="9" name="グループ化 8">
            <a:extLst>
              <a:ext uri="{FF2B5EF4-FFF2-40B4-BE49-F238E27FC236}">
                <a16:creationId xmlns:a16="http://schemas.microsoft.com/office/drawing/2014/main" id="{66AE65EE-3510-D0EF-9C08-FBCABC4C6F8F}"/>
              </a:ext>
            </a:extLst>
          </p:cNvPr>
          <p:cNvGrpSpPr/>
          <p:nvPr/>
        </p:nvGrpSpPr>
        <p:grpSpPr>
          <a:xfrm>
            <a:off x="5851806" y="3680936"/>
            <a:ext cx="6161640" cy="1127741"/>
            <a:chOff x="3983059" y="4572435"/>
            <a:chExt cx="6161640" cy="1127741"/>
          </a:xfrm>
        </p:grpSpPr>
        <p:pic>
          <p:nvPicPr>
            <p:cNvPr id="7" name="図 6">
              <a:extLst>
                <a:ext uri="{FF2B5EF4-FFF2-40B4-BE49-F238E27FC236}">
                  <a16:creationId xmlns:a16="http://schemas.microsoft.com/office/drawing/2014/main" id="{E8A2C301-C684-4930-8D92-E8375CE3D9B9}"/>
                </a:ext>
              </a:extLst>
            </p:cNvPr>
            <p:cNvPicPr>
              <a:picLocks noChangeAspect="1"/>
            </p:cNvPicPr>
            <p:nvPr/>
          </p:nvPicPr>
          <p:blipFill>
            <a:blip r:embed="rId3"/>
            <a:srcRect r="41821"/>
            <a:stretch/>
          </p:blipFill>
          <p:spPr>
            <a:xfrm>
              <a:off x="3983059" y="4572435"/>
              <a:ext cx="4521963" cy="1116724"/>
            </a:xfrm>
            <a:prstGeom prst="rect">
              <a:avLst/>
            </a:prstGeom>
          </p:spPr>
        </p:pic>
        <p:pic>
          <p:nvPicPr>
            <p:cNvPr id="8" name="図 7">
              <a:extLst>
                <a:ext uri="{FF2B5EF4-FFF2-40B4-BE49-F238E27FC236}">
                  <a16:creationId xmlns:a16="http://schemas.microsoft.com/office/drawing/2014/main" id="{F1051C82-57CF-5F34-323F-192900F66E6D}"/>
                </a:ext>
              </a:extLst>
            </p:cNvPr>
            <p:cNvPicPr>
              <a:picLocks noChangeAspect="1"/>
            </p:cNvPicPr>
            <p:nvPr/>
          </p:nvPicPr>
          <p:blipFill>
            <a:blip r:embed="rId3"/>
            <a:srcRect l="79222" t="1227" r="-318" b="-1227"/>
            <a:stretch/>
          </p:blipFill>
          <p:spPr>
            <a:xfrm>
              <a:off x="8505022" y="4583452"/>
              <a:ext cx="1639677" cy="1116724"/>
            </a:xfrm>
            <a:prstGeom prst="rect">
              <a:avLst/>
            </a:prstGeom>
          </p:spPr>
        </p:pic>
      </p:grpSp>
      <p:sp>
        <p:nvSpPr>
          <p:cNvPr id="12" name="角丸四角形 11">
            <a:extLst>
              <a:ext uri="{FF2B5EF4-FFF2-40B4-BE49-F238E27FC236}">
                <a16:creationId xmlns:a16="http://schemas.microsoft.com/office/drawing/2014/main" id="{B662C452-EAB1-E791-DFA4-0F5997503212}"/>
              </a:ext>
            </a:extLst>
          </p:cNvPr>
          <p:cNvSpPr/>
          <p:nvPr/>
        </p:nvSpPr>
        <p:spPr>
          <a:xfrm>
            <a:off x="349812" y="5078776"/>
            <a:ext cx="11003988" cy="1432193"/>
          </a:xfrm>
          <a:prstGeom prst="round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77398036-2804-50ED-3284-A84FA5F78ED3}"/>
              </a:ext>
            </a:extLst>
          </p:cNvPr>
          <p:cNvSpPr/>
          <p:nvPr/>
        </p:nvSpPr>
        <p:spPr>
          <a:xfrm>
            <a:off x="349812" y="3376484"/>
            <a:ext cx="5257800" cy="1432193"/>
          </a:xfrm>
          <a:prstGeom prst="roundRect">
            <a:avLst/>
          </a:prstGeom>
          <a:noFill/>
          <a:ln w="190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7FA970E-082D-C04A-D4DF-A9B45291779A}"/>
              </a:ext>
            </a:extLst>
          </p:cNvPr>
          <p:cNvSpPr txBox="1"/>
          <p:nvPr/>
        </p:nvSpPr>
        <p:spPr>
          <a:xfrm>
            <a:off x="580220" y="3180633"/>
            <a:ext cx="752820" cy="369332"/>
          </a:xfrm>
          <a:prstGeom prst="rect">
            <a:avLst/>
          </a:prstGeom>
          <a:solidFill>
            <a:schemeClr val="bg1"/>
          </a:solidFill>
        </p:spPr>
        <p:txBody>
          <a:bodyPr wrap="square" rtlCol="0">
            <a:spAutoFit/>
          </a:bodyPr>
          <a:lstStyle/>
          <a:p>
            <a:pPr algn="ctr"/>
            <a:r>
              <a:rPr lang="ja-JP" altLang="en-US">
                <a:latin typeface="MS PGothic" panose="020B0600070205080204" pitchFamily="34" charset="-128"/>
                <a:ea typeface="MS PGothic" panose="020B0600070205080204" pitchFamily="34" charset="-128"/>
              </a:rPr>
              <a:t>結果</a:t>
            </a:r>
            <a:endParaRPr lang="en-US" altLang="ja-JP" dirty="0">
              <a:latin typeface="MS PGothic" panose="020B0600070205080204" pitchFamily="34" charset="-128"/>
              <a:ea typeface="MS PGothic" panose="020B0600070205080204" pitchFamily="34" charset="-128"/>
            </a:endParaRPr>
          </a:p>
        </p:txBody>
      </p:sp>
      <p:sp>
        <p:nvSpPr>
          <p:cNvPr id="15" name="テキスト ボックス 14">
            <a:extLst>
              <a:ext uri="{FF2B5EF4-FFF2-40B4-BE49-F238E27FC236}">
                <a16:creationId xmlns:a16="http://schemas.microsoft.com/office/drawing/2014/main" id="{2E566F2F-2559-A5C4-DE16-C054714A65EF}"/>
              </a:ext>
            </a:extLst>
          </p:cNvPr>
          <p:cNvSpPr txBox="1"/>
          <p:nvPr/>
        </p:nvSpPr>
        <p:spPr>
          <a:xfrm>
            <a:off x="580220" y="4897012"/>
            <a:ext cx="752820" cy="369332"/>
          </a:xfrm>
          <a:prstGeom prst="rect">
            <a:avLst/>
          </a:prstGeom>
          <a:solidFill>
            <a:schemeClr val="bg1"/>
          </a:solidFill>
        </p:spPr>
        <p:txBody>
          <a:bodyPr wrap="square" rtlCol="0">
            <a:spAutoFit/>
          </a:bodyPr>
          <a:lstStyle/>
          <a:p>
            <a:pPr algn="ctr"/>
            <a:r>
              <a:rPr lang="ja-JP" altLang="en-US">
                <a:latin typeface="MS PGothic" panose="020B0600070205080204" pitchFamily="34" charset="-128"/>
                <a:ea typeface="MS PGothic" panose="020B0600070205080204" pitchFamily="34" charset="-128"/>
              </a:rPr>
              <a:t>考察</a:t>
            </a:r>
            <a:endParaRPr lang="en-US" altLang="ja-JP" dirty="0">
              <a:latin typeface="MS PGothic" panose="020B0600070205080204" pitchFamily="34" charset="-128"/>
              <a:ea typeface="MS PGothic" panose="020B0600070205080204" pitchFamily="34" charset="-128"/>
            </a:endParaRPr>
          </a:p>
        </p:txBody>
      </p:sp>
      <p:sp>
        <p:nvSpPr>
          <p:cNvPr id="16" name="下矢印 15">
            <a:extLst>
              <a:ext uri="{FF2B5EF4-FFF2-40B4-BE49-F238E27FC236}">
                <a16:creationId xmlns:a16="http://schemas.microsoft.com/office/drawing/2014/main" id="{1AD556E9-B211-7AF4-9C38-294E37AF91C9}"/>
              </a:ext>
            </a:extLst>
          </p:cNvPr>
          <p:cNvSpPr/>
          <p:nvPr/>
        </p:nvSpPr>
        <p:spPr>
          <a:xfrm>
            <a:off x="8769564" y="3385700"/>
            <a:ext cx="476012" cy="1945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88D9F9F-E215-1475-08DA-861D79782056}"/>
              </a:ext>
            </a:extLst>
          </p:cNvPr>
          <p:cNvSpPr txBox="1"/>
          <p:nvPr/>
        </p:nvSpPr>
        <p:spPr>
          <a:xfrm>
            <a:off x="9292417" y="3285765"/>
            <a:ext cx="2787943" cy="307777"/>
          </a:xfrm>
          <a:prstGeom prst="rect">
            <a:avLst/>
          </a:prstGeom>
          <a:noFill/>
        </p:spPr>
        <p:txBody>
          <a:bodyPr wrap="square" rtlCol="0">
            <a:spAutoFit/>
          </a:bodyPr>
          <a:lstStyle/>
          <a:p>
            <a:r>
              <a:rPr kumimoji="1" lang="ja-JP" altLang="en-US" sz="1400">
                <a:latin typeface="MS PGothic" panose="020B0600070205080204" pitchFamily="34" charset="-128"/>
                <a:ea typeface="MS PGothic" panose="020B0600070205080204" pitchFamily="34" charset="-128"/>
              </a:rPr>
              <a:t>「理解しやすさ」で</a:t>
            </a:r>
            <a:r>
              <a:rPr kumimoji="1" lang="en-US" altLang="ja-JP" sz="1400" dirty="0">
                <a:latin typeface="MS PGothic" panose="020B0600070205080204" pitchFamily="34" charset="-128"/>
                <a:ea typeface="MS PGothic" panose="020B0600070205080204" pitchFamily="34" charset="-128"/>
              </a:rPr>
              <a:t>HSD</a:t>
            </a:r>
            <a:r>
              <a:rPr kumimoji="1" lang="ja-JP" altLang="en-US" sz="1400">
                <a:latin typeface="MS PGothic" panose="020B0600070205080204" pitchFamily="34" charset="-128"/>
                <a:ea typeface="MS PGothic" panose="020B0600070205080204" pitchFamily="34" charset="-128"/>
              </a:rPr>
              <a:t>検定</a:t>
            </a:r>
          </a:p>
        </p:txBody>
      </p:sp>
      <p:cxnSp>
        <p:nvCxnSpPr>
          <p:cNvPr id="18" name="直線コネクタ 17">
            <a:extLst>
              <a:ext uri="{FF2B5EF4-FFF2-40B4-BE49-F238E27FC236}">
                <a16:creationId xmlns:a16="http://schemas.microsoft.com/office/drawing/2014/main" id="{F3E42753-320B-71B2-6868-74AEE1E4B57D}"/>
              </a:ext>
            </a:extLst>
          </p:cNvPr>
          <p:cNvCxnSpPr/>
          <p:nvPr/>
        </p:nvCxnSpPr>
        <p:spPr>
          <a:xfrm>
            <a:off x="10270813" y="1646680"/>
            <a:ext cx="108298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線コネクタ 18">
            <a:extLst>
              <a:ext uri="{FF2B5EF4-FFF2-40B4-BE49-F238E27FC236}">
                <a16:creationId xmlns:a16="http://schemas.microsoft.com/office/drawing/2014/main" id="{4CC63813-F5A6-EEAC-A094-062C60F1A2DD}"/>
              </a:ext>
            </a:extLst>
          </p:cNvPr>
          <p:cNvCxnSpPr/>
          <p:nvPr/>
        </p:nvCxnSpPr>
        <p:spPr>
          <a:xfrm>
            <a:off x="10620599" y="4466998"/>
            <a:ext cx="108298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0" name="正方形/長方形 19">
            <a:extLst>
              <a:ext uri="{FF2B5EF4-FFF2-40B4-BE49-F238E27FC236}">
                <a16:creationId xmlns:a16="http://schemas.microsoft.com/office/drawing/2014/main" id="{C45BD9FF-16BC-D111-5F13-ACE8E7370B4D}"/>
              </a:ext>
            </a:extLst>
          </p:cNvPr>
          <p:cNvSpPr/>
          <p:nvPr/>
        </p:nvSpPr>
        <p:spPr>
          <a:xfrm>
            <a:off x="6742323" y="1421176"/>
            <a:ext cx="1322024" cy="22550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3D304F-96E8-F153-DACA-0BED3A0AB9DB}"/>
              </a:ext>
            </a:extLst>
          </p:cNvPr>
          <p:cNvSpPr/>
          <p:nvPr/>
        </p:nvSpPr>
        <p:spPr>
          <a:xfrm>
            <a:off x="5963567" y="4252511"/>
            <a:ext cx="2486370" cy="22330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067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DBF28-4C9F-9097-3798-92E63A86AFF3}"/>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C50E893C-F261-C432-046F-86AFC3348824}"/>
              </a:ext>
            </a:extLst>
          </p:cNvPr>
          <p:cNvSpPr>
            <a:spLocks noGrp="1"/>
          </p:cNvSpPr>
          <p:nvPr>
            <p:ph idx="1"/>
          </p:nvPr>
        </p:nvSpPr>
        <p:spPr/>
        <p:txBody>
          <a:bodyPr/>
          <a:lstStyle/>
          <a:p>
            <a:r>
              <a:rPr lang="en-US" altLang="ja-JP" dirty="0"/>
              <a:t>EDM</a:t>
            </a:r>
            <a:r>
              <a:rPr lang="ja-JP" altLang="en-US" dirty="0"/>
              <a:t>（</a:t>
            </a:r>
            <a:r>
              <a:rPr lang="en-US" altLang="ja-JP" dirty="0"/>
              <a:t>Educational Data Mining</a:t>
            </a:r>
            <a:r>
              <a:rPr lang="ja-JP" altLang="en-US" dirty="0"/>
              <a:t>）</a:t>
            </a:r>
            <a:endParaRPr lang="en-US" altLang="ja-JP" dirty="0"/>
          </a:p>
          <a:p>
            <a:pPr marL="269875" indent="-87313">
              <a:buNone/>
            </a:pPr>
            <a:r>
              <a:rPr lang="en-US" altLang="ja-JP" sz="2000" dirty="0"/>
              <a:t>…</a:t>
            </a:r>
            <a:r>
              <a:rPr lang="ja-JP" altLang="en-US" sz="2000" dirty="0"/>
              <a:t> 教育現場における情報システムのデータを活用する学術的な研究分野</a:t>
            </a:r>
            <a:endParaRPr lang="en-US" altLang="ja-JP" sz="2000" dirty="0"/>
          </a:p>
          <a:p>
            <a:pPr marL="269875" indent="0">
              <a:buNone/>
            </a:pPr>
            <a:endParaRPr lang="en-US" altLang="ja-JP" sz="2000" dirty="0"/>
          </a:p>
          <a:p>
            <a:r>
              <a:rPr lang="en-US" altLang="ja-JP" dirty="0"/>
              <a:t>EDM</a:t>
            </a:r>
            <a:r>
              <a:rPr lang="ja-JP" altLang="en-US" dirty="0"/>
              <a:t>ではプログラミング学習においても</a:t>
            </a:r>
            <a:r>
              <a:rPr lang="ja-JP" altLang="en-US"/>
              <a:t>研究が活発．</a:t>
            </a:r>
            <a:endParaRPr lang="en-US" altLang="ja-JP" dirty="0"/>
          </a:p>
          <a:p>
            <a:pPr indent="0">
              <a:buNone/>
            </a:pPr>
            <a:r>
              <a:rPr lang="en-US" altLang="ja-JP" sz="2000" dirty="0"/>
              <a:t>(</a:t>
            </a:r>
            <a:r>
              <a:rPr lang="ja-JP" altLang="en-US" sz="2000" dirty="0"/>
              <a:t>例</a:t>
            </a:r>
            <a:r>
              <a:rPr lang="en-US" altLang="ja-JP" sz="2000" dirty="0"/>
              <a:t>) </a:t>
            </a:r>
            <a:r>
              <a:rPr lang="ja-JP" altLang="en-US" sz="2000" dirty="0"/>
              <a:t>・ プログラミング初学者におけるコース不合格者の検出 </a:t>
            </a:r>
            <a:r>
              <a:rPr lang="en-US" altLang="ja-JP" sz="2000" dirty="0"/>
              <a:t>[EB Costa et al., 2017]</a:t>
            </a:r>
          </a:p>
          <a:p>
            <a:pPr indent="485775">
              <a:buNone/>
            </a:pPr>
            <a:r>
              <a:rPr lang="ja-JP" altLang="en-US" sz="2000" dirty="0"/>
              <a:t>・ 幼児のコーディング能力の有効性の検証 </a:t>
            </a:r>
            <a:r>
              <a:rPr lang="en-US" altLang="ja-JP" sz="2000" dirty="0"/>
              <a:t>[De Ruiter et al., 2022]</a:t>
            </a:r>
          </a:p>
          <a:p>
            <a:pPr indent="485775">
              <a:buNone/>
            </a:pPr>
            <a:endParaRPr lang="en-US" altLang="ja-JP" sz="2000" dirty="0"/>
          </a:p>
          <a:p>
            <a:r>
              <a:rPr lang="ja-JP" altLang="en-US" dirty="0"/>
              <a:t>国内外の企業でもプログラミング能力推定</a:t>
            </a:r>
            <a:r>
              <a:rPr lang="ja-JP" altLang="en-US"/>
              <a:t>が活発．</a:t>
            </a:r>
            <a:endParaRPr lang="en-US" altLang="ja-JP" dirty="0"/>
          </a:p>
          <a:p>
            <a:pPr indent="0">
              <a:buNone/>
            </a:pPr>
            <a:endParaRPr lang="en-US" altLang="ja-JP" sz="2000" dirty="0"/>
          </a:p>
        </p:txBody>
      </p:sp>
      <p:sp>
        <p:nvSpPr>
          <p:cNvPr id="4" name="スライド番号プレースホルダー 3">
            <a:extLst>
              <a:ext uri="{FF2B5EF4-FFF2-40B4-BE49-F238E27FC236}">
                <a16:creationId xmlns:a16="http://schemas.microsoft.com/office/drawing/2014/main" id="{D8ED888E-8B36-2352-9069-27079FFA5255}"/>
              </a:ext>
            </a:extLst>
          </p:cNvPr>
          <p:cNvSpPr>
            <a:spLocks noGrp="1"/>
          </p:cNvSpPr>
          <p:nvPr>
            <p:ph type="sldNum" sz="quarter" idx="12"/>
          </p:nvPr>
        </p:nvSpPr>
        <p:spPr/>
        <p:txBody>
          <a:bodyPr/>
          <a:lstStyle/>
          <a:p>
            <a:fld id="{6B65950B-AD61-4ED9-A41B-94A1DCC0BABE}" type="slidenum">
              <a:rPr lang="ja-JP" altLang="en-US" smtClean="0"/>
              <a:pPr/>
              <a:t>2</a:t>
            </a:fld>
            <a:endParaRPr lang="ja-JP" altLang="en-US" dirty="0"/>
          </a:p>
        </p:txBody>
      </p:sp>
      <p:pic>
        <p:nvPicPr>
          <p:cNvPr id="6" name="図 5">
            <a:extLst>
              <a:ext uri="{FF2B5EF4-FFF2-40B4-BE49-F238E27FC236}">
                <a16:creationId xmlns:a16="http://schemas.microsoft.com/office/drawing/2014/main" id="{C1F248EF-48E3-DAAF-2530-C8A409BC0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046" y="4725560"/>
            <a:ext cx="2403566" cy="1261872"/>
          </a:xfrm>
          <a:prstGeom prst="rect">
            <a:avLst/>
          </a:prstGeom>
        </p:spPr>
      </p:pic>
      <p:pic>
        <p:nvPicPr>
          <p:cNvPr id="8" name="図 7">
            <a:extLst>
              <a:ext uri="{FF2B5EF4-FFF2-40B4-BE49-F238E27FC236}">
                <a16:creationId xmlns:a16="http://schemas.microsoft.com/office/drawing/2014/main" id="{ACA54271-5507-72D0-2AAF-9D6E69F52238}"/>
              </a:ext>
            </a:extLst>
          </p:cNvPr>
          <p:cNvPicPr>
            <a:picLocks noChangeAspect="1"/>
          </p:cNvPicPr>
          <p:nvPr/>
        </p:nvPicPr>
        <p:blipFill rotWithShape="1">
          <a:blip r:embed="rId3">
            <a:extLst>
              <a:ext uri="{28A0092B-C50C-407E-A947-70E740481C1C}">
                <a14:useLocalDpi xmlns:a14="http://schemas.microsoft.com/office/drawing/2010/main" val="0"/>
              </a:ext>
            </a:extLst>
          </a:blip>
          <a:srcRect l="24289" t="31989" r="24636" b="32841"/>
          <a:stretch/>
        </p:blipFill>
        <p:spPr>
          <a:xfrm>
            <a:off x="1501708" y="5103016"/>
            <a:ext cx="1715589" cy="621756"/>
          </a:xfrm>
          <a:prstGeom prst="rect">
            <a:avLst/>
          </a:prstGeom>
        </p:spPr>
      </p:pic>
      <p:pic>
        <p:nvPicPr>
          <p:cNvPr id="10" name="図 9">
            <a:extLst>
              <a:ext uri="{FF2B5EF4-FFF2-40B4-BE49-F238E27FC236}">
                <a16:creationId xmlns:a16="http://schemas.microsoft.com/office/drawing/2014/main" id="{5E66D37D-2A43-059E-750B-A29D226BC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431" y="5071745"/>
            <a:ext cx="2622443" cy="481366"/>
          </a:xfrm>
          <a:prstGeom prst="rect">
            <a:avLst/>
          </a:prstGeom>
        </p:spPr>
      </p:pic>
      <p:sp>
        <p:nvSpPr>
          <p:cNvPr id="13" name="テキスト ボックス 12">
            <a:extLst>
              <a:ext uri="{FF2B5EF4-FFF2-40B4-BE49-F238E27FC236}">
                <a16:creationId xmlns:a16="http://schemas.microsoft.com/office/drawing/2014/main" id="{BBBE91C8-6928-8A83-6ED1-884D26E9A92A}"/>
              </a:ext>
            </a:extLst>
          </p:cNvPr>
          <p:cNvSpPr txBox="1"/>
          <p:nvPr/>
        </p:nvSpPr>
        <p:spPr>
          <a:xfrm>
            <a:off x="1823879" y="6046158"/>
            <a:ext cx="2057400" cy="261610"/>
          </a:xfrm>
          <a:prstGeom prst="rect">
            <a:avLst/>
          </a:prstGeom>
          <a:noFill/>
        </p:spPr>
        <p:txBody>
          <a:bodyPr wrap="square" rtlCol="0">
            <a:spAutoFit/>
          </a:bodyPr>
          <a:lstStyle/>
          <a:p>
            <a:r>
              <a:rPr kumimoji="1" lang="en-US" altLang="ja-JP" sz="1100" dirty="0"/>
              <a:t>(https://paiza.jp/)</a:t>
            </a:r>
            <a:endParaRPr kumimoji="1" lang="ja-JP" altLang="en-US" sz="1100" dirty="0"/>
          </a:p>
        </p:txBody>
      </p:sp>
      <p:sp>
        <p:nvSpPr>
          <p:cNvPr id="14" name="テキスト ボックス 13">
            <a:extLst>
              <a:ext uri="{FF2B5EF4-FFF2-40B4-BE49-F238E27FC236}">
                <a16:creationId xmlns:a16="http://schemas.microsoft.com/office/drawing/2014/main" id="{4EB10586-6BE0-EBC3-9E7A-BEBB1EDA070B}"/>
              </a:ext>
            </a:extLst>
          </p:cNvPr>
          <p:cNvSpPr txBox="1"/>
          <p:nvPr/>
        </p:nvSpPr>
        <p:spPr>
          <a:xfrm>
            <a:off x="8284550" y="6046158"/>
            <a:ext cx="2057400" cy="261610"/>
          </a:xfrm>
          <a:prstGeom prst="rect">
            <a:avLst/>
          </a:prstGeom>
          <a:noFill/>
        </p:spPr>
        <p:txBody>
          <a:bodyPr wrap="square" rtlCol="0">
            <a:spAutoFit/>
          </a:bodyPr>
          <a:lstStyle/>
          <a:p>
            <a:r>
              <a:rPr kumimoji="1" lang="en-US" altLang="ja-JP" sz="1100" dirty="0"/>
              <a:t>(https://www.testdome.com/</a:t>
            </a:r>
            <a:r>
              <a:rPr lang="en-US" altLang="ja-JP" sz="1100" dirty="0"/>
              <a:t>)</a:t>
            </a:r>
            <a:endParaRPr kumimoji="1" lang="ja-JP" altLang="en-US" sz="1100" dirty="0"/>
          </a:p>
        </p:txBody>
      </p:sp>
      <p:sp>
        <p:nvSpPr>
          <p:cNvPr id="16" name="テキスト ボックス 15">
            <a:extLst>
              <a:ext uri="{FF2B5EF4-FFF2-40B4-BE49-F238E27FC236}">
                <a16:creationId xmlns:a16="http://schemas.microsoft.com/office/drawing/2014/main" id="{C383F6D0-F184-F4F1-A1CF-7DBF57380233}"/>
              </a:ext>
            </a:extLst>
          </p:cNvPr>
          <p:cNvSpPr txBox="1"/>
          <p:nvPr/>
        </p:nvSpPr>
        <p:spPr>
          <a:xfrm>
            <a:off x="5215300" y="6048567"/>
            <a:ext cx="2057400" cy="261610"/>
          </a:xfrm>
          <a:prstGeom prst="rect">
            <a:avLst/>
          </a:prstGeom>
          <a:noFill/>
        </p:spPr>
        <p:txBody>
          <a:bodyPr wrap="square" rtlCol="0">
            <a:spAutoFit/>
          </a:bodyPr>
          <a:lstStyle/>
          <a:p>
            <a:r>
              <a:rPr kumimoji="1" lang="en-US" altLang="ja-JP" sz="1100" dirty="0"/>
              <a:t>(https://hireroo.io)</a:t>
            </a:r>
            <a:endParaRPr kumimoji="1" lang="ja-JP" altLang="en-US" sz="1100" dirty="0"/>
          </a:p>
        </p:txBody>
      </p:sp>
    </p:spTree>
    <p:extLst>
      <p:ext uri="{BB962C8B-B14F-4D97-AF65-F5344CB8AC3E}">
        <p14:creationId xmlns:p14="http://schemas.microsoft.com/office/powerpoint/2010/main" val="301718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4F0C70-E596-3132-0A9D-7F0DEA3D1390}"/>
              </a:ext>
            </a:extLst>
          </p:cNvPr>
          <p:cNvSpPr>
            <a:spLocks noGrp="1"/>
          </p:cNvSpPr>
          <p:nvPr>
            <p:ph type="title"/>
          </p:nvPr>
        </p:nvSpPr>
        <p:spPr/>
        <p:txBody>
          <a:bodyPr/>
          <a:lstStyle/>
          <a:p>
            <a:r>
              <a:rPr kumimoji="1" lang="ja-JP" altLang="en-US"/>
              <a:t>実験結果</a:t>
            </a:r>
            <a:r>
              <a:rPr kumimoji="1" lang="en-US" altLang="ja-JP" dirty="0"/>
              <a:t>(</a:t>
            </a:r>
            <a:r>
              <a:rPr kumimoji="1" lang="ja-JP" altLang="en-US"/>
              <a:t>ソースコード分析</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3E8F57F8-5204-A55B-1164-A8DAFF6C477F}"/>
              </a:ext>
            </a:extLst>
          </p:cNvPr>
          <p:cNvSpPr>
            <a:spLocks noGrp="1"/>
          </p:cNvSpPr>
          <p:nvPr>
            <p:ph idx="1"/>
          </p:nvPr>
        </p:nvSpPr>
        <p:spPr>
          <a:xfrm>
            <a:off x="838200" y="1168841"/>
            <a:ext cx="10809435" cy="5187508"/>
          </a:xfrm>
        </p:spPr>
        <p:txBody>
          <a:bodyPr>
            <a:normAutofit/>
          </a:bodyPr>
          <a:lstStyle/>
          <a:p>
            <a:pPr marL="0" indent="0">
              <a:buNone/>
            </a:pPr>
            <a:r>
              <a:rPr lang="ja-JP" altLang="en-US" sz="2000">
                <a:effectLst/>
                <a:latin typeface="HaranoAjiMincho-Regular-Identity-H"/>
              </a:rPr>
              <a:t>各モデルにおけるアンケート調査指標と</a:t>
            </a:r>
            <a:br>
              <a:rPr lang="en-US" altLang="ja-JP" sz="2000" dirty="0">
                <a:effectLst/>
                <a:latin typeface="HaranoAjiMincho-Regular-Identity-H"/>
              </a:rPr>
            </a:br>
            <a:r>
              <a:rPr lang="ja-JP" altLang="en-US" sz="2000">
                <a:effectLst/>
                <a:latin typeface="HaranoAjiMincho-Regular-Identity-H"/>
              </a:rPr>
              <a:t>ソースコード評価指標間の相関係数</a:t>
            </a:r>
            <a:endParaRPr lang="en-US" altLang="ja-JP" sz="2000" dirty="0">
              <a:effectLst/>
              <a:latin typeface="HaranoAjiMincho-Regular-Identity-H"/>
            </a:endParaRPr>
          </a:p>
          <a:p>
            <a:pPr marL="0" indent="0">
              <a:buNone/>
            </a:pPr>
            <a:endParaRPr lang="en-US" altLang="ja-JP" sz="2000" dirty="0">
              <a:latin typeface="HaranoAjiMincho-Regular-Identity-H"/>
            </a:endParaRPr>
          </a:p>
          <a:p>
            <a:r>
              <a:rPr lang="ja-JP" altLang="en-US" sz="2000">
                <a:effectLst/>
                <a:latin typeface="HaranoAjiMincho-Regular-Identity-H"/>
              </a:rPr>
              <a:t>特に</a:t>
            </a:r>
            <a:r>
              <a:rPr lang="en-US" altLang="ja-JP" sz="2000" dirty="0">
                <a:effectLst/>
                <a:latin typeface="HaranoAjiMincho-Regular-Identity-H"/>
              </a:rPr>
              <a:t>Gemini 1.5 Flash</a:t>
            </a:r>
            <a:r>
              <a:rPr lang="ja-JP" altLang="en-US" sz="2000">
                <a:effectLst/>
                <a:latin typeface="HaranoAjiMincho-Regular-Identity-H"/>
              </a:rPr>
              <a:t>で「</a:t>
            </a:r>
            <a:r>
              <a:rPr lang="ja-JP" altLang="en-US" sz="2000">
                <a:solidFill>
                  <a:srgbClr val="FF0000"/>
                </a:solidFill>
                <a:effectLst/>
                <a:latin typeface="HaranoAjiMincho-Regular-Identity-H"/>
              </a:rPr>
              <a:t>難易度</a:t>
            </a:r>
            <a:r>
              <a:rPr lang="ja-JP" altLang="en-US" sz="2000">
                <a:effectLst/>
                <a:latin typeface="HaranoAjiMincho-Regular-Identity-H"/>
              </a:rPr>
              <a:t>」が</a:t>
            </a:r>
            <a:br>
              <a:rPr lang="en-US" altLang="ja-JP" sz="2000" dirty="0">
                <a:effectLst/>
                <a:latin typeface="HaranoAjiMincho-Regular-Identity-H"/>
              </a:rPr>
            </a:br>
            <a:r>
              <a:rPr lang="ja-JP" altLang="en-US" sz="2000">
                <a:effectLst/>
                <a:latin typeface="HaranoAjiMincho-Regular-Identity-H"/>
              </a:rPr>
              <a:t>高いとコードの品質が大きく低下</a:t>
            </a:r>
          </a:p>
          <a:p>
            <a:r>
              <a:rPr lang="en-US" altLang="ja-JP" sz="2000" dirty="0">
                <a:effectLst/>
                <a:latin typeface="HaranoAjiMincho-Regular-Identity-H"/>
              </a:rPr>
              <a:t>Gemini 1.5 Flash</a:t>
            </a:r>
            <a:r>
              <a:rPr lang="ja-JP" altLang="en-US" sz="2000">
                <a:effectLst/>
                <a:latin typeface="HaranoAjiMincho-Regular-Identity-H"/>
              </a:rPr>
              <a:t>で「</a:t>
            </a:r>
            <a:r>
              <a:rPr lang="ja-JP" altLang="en-US" sz="2000">
                <a:solidFill>
                  <a:srgbClr val="FF0000"/>
                </a:solidFill>
                <a:effectLst/>
                <a:latin typeface="HaranoAjiMincho-Regular-Identity-H"/>
              </a:rPr>
              <a:t>新しい学び</a:t>
            </a:r>
            <a:r>
              <a:rPr lang="ja-JP" altLang="en-US" sz="2000">
                <a:effectLst/>
                <a:latin typeface="HaranoAjiMincho-Regular-Identity-H"/>
              </a:rPr>
              <a:t>」が</a:t>
            </a:r>
            <a:br>
              <a:rPr lang="en-US" altLang="ja-JP" sz="2000" dirty="0">
                <a:latin typeface="HaranoAjiMincho-Regular-Identity-H"/>
              </a:rPr>
            </a:br>
            <a:r>
              <a:rPr lang="ja-JP" altLang="en-US" sz="2000">
                <a:latin typeface="HaranoAjiMincho-Regular-Identity-H"/>
              </a:rPr>
              <a:t>高いとコード</a:t>
            </a:r>
            <a:r>
              <a:rPr lang="ja-JP" altLang="en-US" sz="2000">
                <a:effectLst/>
                <a:latin typeface="HaranoAjiMincho-Regular-Identity-H"/>
              </a:rPr>
              <a:t>の品質が大きく低下</a:t>
            </a:r>
          </a:p>
          <a:p>
            <a:r>
              <a:rPr lang="en-US" altLang="ja-JP" sz="2000" dirty="0">
                <a:effectLst/>
                <a:latin typeface="HaranoAjiMincho-Regular-Identity-H"/>
              </a:rPr>
              <a:t>GPT-4o mini</a:t>
            </a:r>
            <a:r>
              <a:rPr lang="ja-JP" altLang="en-US" sz="2000">
                <a:effectLst/>
                <a:latin typeface="HaranoAjiMincho-Regular-Identity-H"/>
              </a:rPr>
              <a:t>や</a:t>
            </a:r>
            <a:r>
              <a:rPr lang="en-US" altLang="ja-JP" sz="2000" dirty="0">
                <a:effectLst/>
                <a:latin typeface="HaranoAjiMincho-Regular-Identity-H"/>
              </a:rPr>
              <a:t>GPT-4o</a:t>
            </a:r>
            <a:r>
              <a:rPr lang="ja-JP" altLang="en-US" sz="2000">
                <a:effectLst/>
                <a:latin typeface="HaranoAjiMincho-Regular-Identity-H"/>
              </a:rPr>
              <a:t>にはそのような</a:t>
            </a:r>
            <a:br>
              <a:rPr lang="en-US" altLang="ja-JP" sz="2000" dirty="0">
                <a:effectLst/>
                <a:latin typeface="HaranoAjiMincho-Regular-Identity-H"/>
              </a:rPr>
            </a:br>
            <a:r>
              <a:rPr lang="ja-JP" altLang="en-US" sz="2000">
                <a:effectLst/>
                <a:latin typeface="HaranoAjiMincho-Regular-Identity-H"/>
              </a:rPr>
              <a:t>傾向がない．</a:t>
            </a:r>
            <a:endParaRPr lang="en-US" altLang="ja-JP" sz="2000" dirty="0">
              <a:effectLst/>
              <a:latin typeface="HaranoAjiMincho-Regular-Identity-H"/>
            </a:endParaRPr>
          </a:p>
          <a:p>
            <a:endParaRPr lang="en-US" altLang="ja-JP" sz="2000" dirty="0">
              <a:latin typeface="HaranoAjiMincho-Regular-Identity-H"/>
            </a:endParaRPr>
          </a:p>
          <a:p>
            <a:endParaRPr lang="en-US" altLang="ja-JP" sz="2000" dirty="0">
              <a:effectLst/>
              <a:latin typeface="HaranoAjiMincho-Regular-Identity-H"/>
            </a:endParaRPr>
          </a:p>
          <a:p>
            <a:r>
              <a:rPr lang="ja-JP" altLang="en-US" sz="2000">
                <a:effectLst/>
                <a:latin typeface="HaranoAjiMincho-Regular-Identity-H"/>
              </a:rPr>
              <a:t> </a:t>
            </a:r>
            <a:r>
              <a:rPr lang="en" altLang="ja-JP" sz="2000" dirty="0">
                <a:effectLst/>
                <a:latin typeface="HaranoAjiMincho-Regular-Identity-H"/>
              </a:rPr>
              <a:t>Gemini 1.5 Flash</a:t>
            </a:r>
            <a:r>
              <a:rPr lang="ja-JP" altLang="en-US" sz="2000">
                <a:effectLst/>
                <a:latin typeface="HaranoAjiMincho-Regular-Identity-H"/>
              </a:rPr>
              <a:t>は一貫した問題生成能力を持ち，学生の問題解釈に寄り添った問題生成が可能</a:t>
            </a:r>
            <a:endParaRPr lang="en-US" altLang="ja-JP" sz="2000" dirty="0">
              <a:effectLst/>
              <a:latin typeface="HaranoAjiMincho-Regular-Identity-H"/>
            </a:endParaRPr>
          </a:p>
          <a:p>
            <a:r>
              <a:rPr lang="en-US" altLang="ja-JP" sz="2000" dirty="0">
                <a:effectLst/>
                <a:latin typeface="HaranoAjiMincho-Regular-Identity-H"/>
              </a:rPr>
              <a:t>GPT-4o mini</a:t>
            </a:r>
            <a:r>
              <a:rPr lang="ja-JP" altLang="en-US" sz="2000">
                <a:effectLst/>
                <a:latin typeface="HaranoAjiMincho-Regular-Identity-H"/>
              </a:rPr>
              <a:t>や</a:t>
            </a:r>
            <a:r>
              <a:rPr lang="en-US" altLang="ja-JP" sz="2000" dirty="0">
                <a:effectLst/>
                <a:latin typeface="HaranoAjiMincho-Regular-Identity-H"/>
              </a:rPr>
              <a:t>GPT-4o</a:t>
            </a:r>
            <a:r>
              <a:rPr lang="ja-JP" altLang="en-US" sz="2000">
                <a:effectLst/>
                <a:latin typeface="HaranoAjiMincho-Regular-Identity-H"/>
              </a:rPr>
              <a:t>は汎用的な問題生成能力を持つ</a:t>
            </a:r>
            <a:endParaRPr lang="ja-JP" altLang="en-US" sz="2000"/>
          </a:p>
          <a:p>
            <a:pPr marL="0" indent="0">
              <a:buNone/>
            </a:pPr>
            <a:endParaRPr kumimoji="1" lang="ja-JP" altLang="en-US" sz="2000"/>
          </a:p>
        </p:txBody>
      </p:sp>
      <p:sp>
        <p:nvSpPr>
          <p:cNvPr id="4" name="スライド番号プレースホルダー 3">
            <a:extLst>
              <a:ext uri="{FF2B5EF4-FFF2-40B4-BE49-F238E27FC236}">
                <a16:creationId xmlns:a16="http://schemas.microsoft.com/office/drawing/2014/main" id="{6E12AC66-E96D-1127-AA66-9B18F8A7A0A9}"/>
              </a:ext>
            </a:extLst>
          </p:cNvPr>
          <p:cNvSpPr>
            <a:spLocks noGrp="1"/>
          </p:cNvSpPr>
          <p:nvPr>
            <p:ph type="sldNum" sz="quarter" idx="12"/>
          </p:nvPr>
        </p:nvSpPr>
        <p:spPr/>
        <p:txBody>
          <a:bodyPr/>
          <a:lstStyle/>
          <a:p>
            <a:fld id="{6B65950B-AD61-4ED9-A41B-94A1DCC0BABE}" type="slidenum">
              <a:rPr lang="ja-JP" altLang="en-US" smtClean="0"/>
              <a:pPr/>
              <a:t>20</a:t>
            </a:fld>
            <a:endParaRPr lang="ja-JP" altLang="en-US" dirty="0"/>
          </a:p>
        </p:txBody>
      </p:sp>
      <p:grpSp>
        <p:nvGrpSpPr>
          <p:cNvPr id="8" name="グループ化 7">
            <a:extLst>
              <a:ext uri="{FF2B5EF4-FFF2-40B4-BE49-F238E27FC236}">
                <a16:creationId xmlns:a16="http://schemas.microsoft.com/office/drawing/2014/main" id="{24166458-5AC0-5C30-C8A2-8CB787B0E1A1}"/>
              </a:ext>
            </a:extLst>
          </p:cNvPr>
          <p:cNvGrpSpPr/>
          <p:nvPr/>
        </p:nvGrpSpPr>
        <p:grpSpPr>
          <a:xfrm>
            <a:off x="5706353" y="1178569"/>
            <a:ext cx="5842000" cy="3442691"/>
            <a:chOff x="5969000" y="972990"/>
            <a:chExt cx="5842000" cy="3442691"/>
          </a:xfrm>
        </p:grpSpPr>
        <p:pic>
          <p:nvPicPr>
            <p:cNvPr id="5" name="図 4">
              <a:extLst>
                <a:ext uri="{FF2B5EF4-FFF2-40B4-BE49-F238E27FC236}">
                  <a16:creationId xmlns:a16="http://schemas.microsoft.com/office/drawing/2014/main" id="{B3122EDE-FCAF-68D9-4249-F0E08942B422}"/>
                </a:ext>
              </a:extLst>
            </p:cNvPr>
            <p:cNvPicPr>
              <a:picLocks noChangeAspect="1"/>
            </p:cNvPicPr>
            <p:nvPr/>
          </p:nvPicPr>
          <p:blipFill rotWithShape="1">
            <a:blip r:embed="rId2"/>
            <a:srcRect b="91835"/>
            <a:stretch/>
          </p:blipFill>
          <p:spPr>
            <a:xfrm>
              <a:off x="5969000" y="972990"/>
              <a:ext cx="5842000" cy="515342"/>
            </a:xfrm>
            <a:prstGeom prst="rect">
              <a:avLst/>
            </a:prstGeom>
          </p:spPr>
        </p:pic>
        <p:pic>
          <p:nvPicPr>
            <p:cNvPr id="6" name="図 5">
              <a:extLst>
                <a:ext uri="{FF2B5EF4-FFF2-40B4-BE49-F238E27FC236}">
                  <a16:creationId xmlns:a16="http://schemas.microsoft.com/office/drawing/2014/main" id="{51789BAE-4D01-742F-8A09-827D31444F47}"/>
                </a:ext>
              </a:extLst>
            </p:cNvPr>
            <p:cNvPicPr>
              <a:picLocks noChangeAspect="1"/>
            </p:cNvPicPr>
            <p:nvPr/>
          </p:nvPicPr>
          <p:blipFill rotWithShape="1">
            <a:blip r:embed="rId2"/>
            <a:srcRect t="23426" b="45905"/>
            <a:stretch/>
          </p:blipFill>
          <p:spPr>
            <a:xfrm>
              <a:off x="5969000" y="1493196"/>
              <a:ext cx="5842000" cy="1935804"/>
            </a:xfrm>
            <a:prstGeom prst="rect">
              <a:avLst/>
            </a:prstGeom>
          </p:spPr>
        </p:pic>
        <p:pic>
          <p:nvPicPr>
            <p:cNvPr id="7" name="図 6">
              <a:extLst>
                <a:ext uri="{FF2B5EF4-FFF2-40B4-BE49-F238E27FC236}">
                  <a16:creationId xmlns:a16="http://schemas.microsoft.com/office/drawing/2014/main" id="{F4ABF826-7799-3F38-33A4-6A79EDE1C740}"/>
                </a:ext>
              </a:extLst>
            </p:cNvPr>
            <p:cNvPicPr>
              <a:picLocks noChangeAspect="1"/>
            </p:cNvPicPr>
            <p:nvPr/>
          </p:nvPicPr>
          <p:blipFill rotWithShape="1">
            <a:blip r:embed="rId2"/>
            <a:srcRect t="83860"/>
            <a:stretch/>
          </p:blipFill>
          <p:spPr>
            <a:xfrm>
              <a:off x="5969000" y="3396926"/>
              <a:ext cx="5842000" cy="1018755"/>
            </a:xfrm>
            <a:prstGeom prst="rect">
              <a:avLst/>
            </a:prstGeom>
          </p:spPr>
        </p:pic>
      </p:grpSp>
      <p:sp>
        <p:nvSpPr>
          <p:cNvPr id="9" name="テキスト ボックス 8">
            <a:extLst>
              <a:ext uri="{FF2B5EF4-FFF2-40B4-BE49-F238E27FC236}">
                <a16:creationId xmlns:a16="http://schemas.microsoft.com/office/drawing/2014/main" id="{A7A71FF0-8F9A-E922-3950-45F3F17221A1}"/>
              </a:ext>
            </a:extLst>
          </p:cNvPr>
          <p:cNvSpPr txBox="1"/>
          <p:nvPr/>
        </p:nvSpPr>
        <p:spPr>
          <a:xfrm>
            <a:off x="10617369" y="4611532"/>
            <a:ext cx="93098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一部抜粋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0" name="角丸四角形 9">
            <a:extLst>
              <a:ext uri="{FF2B5EF4-FFF2-40B4-BE49-F238E27FC236}">
                <a16:creationId xmlns:a16="http://schemas.microsoft.com/office/drawing/2014/main" id="{FA10A264-FC0B-93CF-087D-92C53FCCC284}"/>
              </a:ext>
            </a:extLst>
          </p:cNvPr>
          <p:cNvSpPr/>
          <p:nvPr/>
        </p:nvSpPr>
        <p:spPr>
          <a:xfrm>
            <a:off x="711743" y="2092488"/>
            <a:ext cx="4864213" cy="2236321"/>
          </a:xfrm>
          <a:prstGeom prst="roundRect">
            <a:avLst>
              <a:gd name="adj" fmla="val 10142"/>
            </a:avLst>
          </a:prstGeom>
          <a:noFill/>
          <a:ln w="190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D753DAB-7A81-5429-FDA3-BB57E69C4F38}"/>
              </a:ext>
            </a:extLst>
          </p:cNvPr>
          <p:cNvSpPr txBox="1"/>
          <p:nvPr/>
        </p:nvSpPr>
        <p:spPr>
          <a:xfrm>
            <a:off x="942151" y="1896637"/>
            <a:ext cx="696466" cy="369332"/>
          </a:xfrm>
          <a:prstGeom prst="rect">
            <a:avLst/>
          </a:prstGeom>
          <a:solidFill>
            <a:schemeClr val="bg1"/>
          </a:solidFill>
        </p:spPr>
        <p:txBody>
          <a:bodyPr wrap="square" rtlCol="0">
            <a:spAutoFit/>
          </a:bodyPr>
          <a:lstStyle/>
          <a:p>
            <a:pPr algn="ctr"/>
            <a:r>
              <a:rPr lang="ja-JP" altLang="en-US">
                <a:latin typeface="MS PGothic" panose="020B0600070205080204" pitchFamily="34" charset="-128"/>
                <a:ea typeface="MS PGothic" panose="020B0600070205080204" pitchFamily="34" charset="-128"/>
              </a:rPr>
              <a:t>結果</a:t>
            </a:r>
            <a:endParaRPr lang="en-US" altLang="ja-JP" dirty="0">
              <a:latin typeface="MS PGothic" panose="020B0600070205080204" pitchFamily="34" charset="-128"/>
              <a:ea typeface="MS PGothic" panose="020B0600070205080204" pitchFamily="34" charset="-128"/>
            </a:endParaRPr>
          </a:p>
        </p:txBody>
      </p:sp>
      <p:sp>
        <p:nvSpPr>
          <p:cNvPr id="14" name="角丸四角形 13">
            <a:extLst>
              <a:ext uri="{FF2B5EF4-FFF2-40B4-BE49-F238E27FC236}">
                <a16:creationId xmlns:a16="http://schemas.microsoft.com/office/drawing/2014/main" id="{BE21DF74-306E-B1AD-1566-51A7A5999FC5}"/>
              </a:ext>
            </a:extLst>
          </p:cNvPr>
          <p:cNvSpPr/>
          <p:nvPr/>
        </p:nvSpPr>
        <p:spPr>
          <a:xfrm>
            <a:off x="643647" y="4873143"/>
            <a:ext cx="11003988" cy="1161534"/>
          </a:xfrm>
          <a:prstGeom prst="round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2601F93A-8188-D918-E12A-B3D0051CB4B8}"/>
              </a:ext>
            </a:extLst>
          </p:cNvPr>
          <p:cNvSpPr txBox="1"/>
          <p:nvPr/>
        </p:nvSpPr>
        <p:spPr>
          <a:xfrm>
            <a:off x="874055" y="4691378"/>
            <a:ext cx="752820" cy="369332"/>
          </a:xfrm>
          <a:prstGeom prst="rect">
            <a:avLst/>
          </a:prstGeom>
          <a:solidFill>
            <a:schemeClr val="bg1"/>
          </a:solidFill>
        </p:spPr>
        <p:txBody>
          <a:bodyPr wrap="square" rtlCol="0">
            <a:spAutoFit/>
          </a:bodyPr>
          <a:lstStyle/>
          <a:p>
            <a:pPr algn="ctr"/>
            <a:r>
              <a:rPr lang="ja-JP" altLang="en-US">
                <a:latin typeface="MS PGothic" panose="020B0600070205080204" pitchFamily="34" charset="-128"/>
                <a:ea typeface="MS PGothic" panose="020B0600070205080204" pitchFamily="34" charset="-128"/>
              </a:rPr>
              <a:t>考察</a:t>
            </a:r>
            <a:endParaRPr lang="en-US" altLang="ja-JP" dirty="0">
              <a:latin typeface="MS PGothic" panose="020B0600070205080204" pitchFamily="34" charset="-128"/>
              <a:ea typeface="MS PGothic" panose="020B0600070205080204" pitchFamily="34" charset="-128"/>
            </a:endParaRPr>
          </a:p>
        </p:txBody>
      </p:sp>
      <p:cxnSp>
        <p:nvCxnSpPr>
          <p:cNvPr id="16" name="直線コネクタ 15">
            <a:extLst>
              <a:ext uri="{FF2B5EF4-FFF2-40B4-BE49-F238E27FC236}">
                <a16:creationId xmlns:a16="http://schemas.microsoft.com/office/drawing/2014/main" id="{B37A802F-0451-23CA-7466-8C2E3199DE4E}"/>
              </a:ext>
            </a:extLst>
          </p:cNvPr>
          <p:cNvCxnSpPr>
            <a:cxnSpLocks/>
          </p:cNvCxnSpPr>
          <p:nvPr/>
        </p:nvCxnSpPr>
        <p:spPr>
          <a:xfrm>
            <a:off x="8526306" y="1896637"/>
            <a:ext cx="627422"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直線コネクタ 17">
            <a:extLst>
              <a:ext uri="{FF2B5EF4-FFF2-40B4-BE49-F238E27FC236}">
                <a16:creationId xmlns:a16="http://schemas.microsoft.com/office/drawing/2014/main" id="{99067E03-DAC6-F8A2-5C42-A445F0BBAEAA}"/>
              </a:ext>
            </a:extLst>
          </p:cNvPr>
          <p:cNvCxnSpPr>
            <a:cxnSpLocks/>
          </p:cNvCxnSpPr>
          <p:nvPr/>
        </p:nvCxnSpPr>
        <p:spPr>
          <a:xfrm>
            <a:off x="8526306" y="3829199"/>
            <a:ext cx="627422"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9" name="正方形/長方形 18">
            <a:extLst>
              <a:ext uri="{FF2B5EF4-FFF2-40B4-BE49-F238E27FC236}">
                <a16:creationId xmlns:a16="http://schemas.microsoft.com/office/drawing/2014/main" id="{CF68E843-036F-3F14-D4D9-8FC0A7F580E4}"/>
              </a:ext>
            </a:extLst>
          </p:cNvPr>
          <p:cNvSpPr/>
          <p:nvPr/>
        </p:nvSpPr>
        <p:spPr>
          <a:xfrm>
            <a:off x="5801657" y="1684183"/>
            <a:ext cx="1708096" cy="1958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E47DB3E-668F-6178-8ECC-23E447C18E1D}"/>
              </a:ext>
            </a:extLst>
          </p:cNvPr>
          <p:cNvSpPr/>
          <p:nvPr/>
        </p:nvSpPr>
        <p:spPr>
          <a:xfrm>
            <a:off x="5801656" y="3633000"/>
            <a:ext cx="1854011" cy="1961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45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0F9BA6-D46A-D6CD-FD74-95D73BF25A9A}"/>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75D64091-4DD8-6A3C-B275-1DB97BCDCB87}"/>
              </a:ext>
            </a:extLst>
          </p:cNvPr>
          <p:cNvSpPr>
            <a:spLocks noGrp="1"/>
          </p:cNvSpPr>
          <p:nvPr>
            <p:ph idx="1"/>
          </p:nvPr>
        </p:nvSpPr>
        <p:spPr>
          <a:xfrm>
            <a:off x="838200" y="1168841"/>
            <a:ext cx="10640438" cy="5387602"/>
          </a:xfrm>
        </p:spPr>
        <p:txBody>
          <a:bodyPr>
            <a:normAutofit/>
          </a:bodyPr>
          <a:lstStyle/>
          <a:p>
            <a:pPr>
              <a:buFont typeface="Wingdings" pitchFamily="2" charset="2"/>
              <a:buChar char="l"/>
            </a:pPr>
            <a:r>
              <a:rPr kumimoji="1" lang="en-US" altLang="ja-JP" dirty="0"/>
              <a:t> 3</a:t>
            </a:r>
            <a:r>
              <a:rPr kumimoji="1" lang="ja-JP" altLang="en-US"/>
              <a:t>種類の</a:t>
            </a:r>
            <a:r>
              <a:rPr kumimoji="1" lang="en-US" altLang="ja-JP" dirty="0"/>
              <a:t>LLM</a:t>
            </a:r>
            <a:r>
              <a:rPr kumimoji="1" lang="ja-JP" altLang="en-US"/>
              <a:t>の評価</a:t>
            </a:r>
            <a:endParaRPr kumimoji="1" lang="en-US" altLang="ja-JP" dirty="0"/>
          </a:p>
          <a:p>
            <a:pPr marL="0" indent="0">
              <a:buNone/>
            </a:pPr>
            <a:r>
              <a:rPr kumimoji="1" lang="ja-JP" altLang="en-US"/>
              <a:t>→</a:t>
            </a:r>
            <a:r>
              <a:rPr kumimoji="1" lang="en-US" altLang="ja-JP" dirty="0"/>
              <a:t> </a:t>
            </a:r>
            <a:r>
              <a:rPr kumimoji="1" lang="ja-JP" altLang="en-US"/>
              <a:t>個人最適化された問題を生成しやすいのは</a:t>
            </a:r>
            <a:r>
              <a:rPr lang="en" altLang="ja-JP" sz="2400" b="1" dirty="0">
                <a:solidFill>
                  <a:srgbClr val="FF0000"/>
                </a:solidFill>
                <a:effectLst/>
                <a:latin typeface="MS PGothic" panose="020B0600070205080204" pitchFamily="34" charset="-128"/>
                <a:ea typeface="MS PGothic" panose="020B0600070205080204" pitchFamily="34" charset="-128"/>
              </a:rPr>
              <a:t>Gemini 1.5 Flash</a:t>
            </a:r>
          </a:p>
          <a:p>
            <a:r>
              <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rPr>
              <a:t>GPT-4o mini</a:t>
            </a:r>
            <a:r>
              <a:rPr kumimoji="1" lang="ja-JP" altLang="en-US" sz="2000" b="0" i="0" u="none" strike="noStrike" kern="1200" cap="none" spc="0" normalizeH="0" baseline="0" noProof="0">
                <a:ln>
                  <a:noFill/>
                </a:ln>
                <a:solidFill>
                  <a:prstClr val="black"/>
                </a:solidFill>
                <a:effectLst/>
                <a:uLnTx/>
                <a:uFillTx/>
                <a:latin typeface="MS PGothic" panose="020B0600070205080204" pitchFamily="34" charset="-128"/>
                <a:ea typeface="MS PGothic" panose="020B0600070205080204" pitchFamily="34" charset="-128"/>
                <a:cs typeface="+mj-cs"/>
              </a:rPr>
              <a:t>はモチベーションを上げる問題を生成するが，各個人のスキルレベルの考慮が浅い</a:t>
            </a:r>
            <a:endParaRPr kumimoji="1" lang="en-US" altLang="ja-JP" sz="2000" b="0" i="0" u="none" strike="noStrike" kern="1200" cap="none" spc="0" normalizeH="0" baseline="0" noProof="0" dirty="0">
              <a:ln>
                <a:noFill/>
              </a:ln>
              <a:solidFill>
                <a:prstClr val="black"/>
              </a:solidFill>
              <a:effectLst/>
              <a:uLnTx/>
              <a:uFillTx/>
              <a:latin typeface="MS PGothic" panose="020B0600070205080204" pitchFamily="34" charset="-128"/>
              <a:ea typeface="MS PGothic" panose="020B0600070205080204" pitchFamily="34" charset="-128"/>
              <a:cs typeface="+mj-cs"/>
            </a:endParaRPr>
          </a:p>
          <a:p>
            <a:r>
              <a:rPr lang="en-US" altLang="ja-JP" sz="2000" dirty="0">
                <a:solidFill>
                  <a:prstClr val="black"/>
                </a:solidFill>
                <a:latin typeface="MS PGothic" panose="020B0600070205080204" pitchFamily="34" charset="-128"/>
                <a:ea typeface="MS PGothic" panose="020B0600070205080204" pitchFamily="34" charset="-128"/>
                <a:cs typeface="+mj-cs"/>
              </a:rPr>
              <a:t>GPT-4o</a:t>
            </a:r>
            <a:r>
              <a:rPr lang="ja-JP" altLang="en-US" sz="2000">
                <a:solidFill>
                  <a:prstClr val="black"/>
                </a:solidFill>
                <a:latin typeface="MS PGothic" panose="020B0600070205080204" pitchFamily="34" charset="-128"/>
                <a:ea typeface="MS PGothic" panose="020B0600070205080204" pitchFamily="34" charset="-128"/>
                <a:cs typeface="+mj-cs"/>
              </a:rPr>
              <a:t>は汎用的な問題生成を行う</a:t>
            </a:r>
            <a:endParaRPr lang="en-US" altLang="ja-JP" sz="2000" dirty="0">
              <a:solidFill>
                <a:prstClr val="black"/>
              </a:solidFill>
              <a:latin typeface="MS PGothic" panose="020B0600070205080204" pitchFamily="34" charset="-128"/>
              <a:ea typeface="MS PGothic" panose="020B0600070205080204" pitchFamily="34" charset="-128"/>
              <a:cs typeface="+mj-cs"/>
            </a:endParaRPr>
          </a:p>
          <a:p>
            <a:endParaRPr lang="en-US" altLang="ja-JP" sz="100" dirty="0">
              <a:solidFill>
                <a:prstClr val="black"/>
              </a:solidFill>
              <a:latin typeface="MS PGothic" panose="020B0600070205080204" pitchFamily="34" charset="-128"/>
              <a:ea typeface="MS PGothic" panose="020B0600070205080204" pitchFamily="34" charset="-128"/>
              <a:cs typeface="+mj-cs"/>
            </a:endParaRPr>
          </a:p>
          <a:p>
            <a:pPr>
              <a:buFont typeface="Wingdings" pitchFamily="2" charset="2"/>
              <a:buChar char="l"/>
            </a:pPr>
            <a:r>
              <a:rPr lang="en-US" altLang="ja-JP" dirty="0">
                <a:solidFill>
                  <a:prstClr val="black"/>
                </a:solidFill>
                <a:latin typeface="MS PGothic" panose="020B0600070205080204" pitchFamily="34" charset="-128"/>
                <a:ea typeface="MS PGothic" panose="020B0600070205080204" pitchFamily="34" charset="-128"/>
                <a:cs typeface="+mj-cs"/>
              </a:rPr>
              <a:t> </a:t>
            </a:r>
            <a:r>
              <a:rPr lang="ja-JP" altLang="en-US">
                <a:solidFill>
                  <a:prstClr val="black"/>
                </a:solidFill>
                <a:latin typeface="MS PGothic" panose="020B0600070205080204" pitchFamily="34" charset="-128"/>
                <a:ea typeface="MS PGothic" panose="020B0600070205080204" pitchFamily="34" charset="-128"/>
                <a:cs typeface="+mj-cs"/>
              </a:rPr>
              <a:t>問題作成システムの全体的な評価</a:t>
            </a:r>
            <a:endParaRPr lang="en-US" altLang="ja-JP" dirty="0">
              <a:solidFill>
                <a:prstClr val="black"/>
              </a:solidFill>
              <a:latin typeface="MS PGothic" panose="020B0600070205080204" pitchFamily="34" charset="-128"/>
              <a:ea typeface="MS PGothic" panose="020B0600070205080204" pitchFamily="34" charset="-128"/>
              <a:cs typeface="+mj-cs"/>
            </a:endParaRPr>
          </a:p>
          <a:p>
            <a:pPr marL="0" indent="0">
              <a:buNone/>
            </a:pPr>
            <a:r>
              <a:rPr lang="en-US" altLang="ja-JP" sz="1800" dirty="0">
                <a:solidFill>
                  <a:prstClr val="black"/>
                </a:solidFill>
                <a:latin typeface="MS PGothic" panose="020B0600070205080204" pitchFamily="34" charset="-128"/>
                <a:ea typeface="MS PGothic" panose="020B0600070205080204" pitchFamily="34" charset="-128"/>
                <a:cs typeface="+mj-cs"/>
              </a:rPr>
              <a:t>【</a:t>
            </a:r>
            <a:r>
              <a:rPr lang="ja-JP" altLang="en-US" sz="1800">
                <a:solidFill>
                  <a:prstClr val="black"/>
                </a:solidFill>
                <a:latin typeface="MS PGothic" panose="020B0600070205080204" pitchFamily="34" charset="-128"/>
                <a:ea typeface="MS PGothic" panose="020B0600070205080204" pitchFamily="34" charset="-128"/>
                <a:cs typeface="+mj-cs"/>
              </a:rPr>
              <a:t>本研究の優位性</a:t>
            </a:r>
            <a:r>
              <a:rPr lang="en-US" altLang="ja-JP" sz="1800" dirty="0">
                <a:solidFill>
                  <a:prstClr val="black"/>
                </a:solidFill>
                <a:latin typeface="MS PGothic" panose="020B0600070205080204" pitchFamily="34" charset="-128"/>
                <a:ea typeface="MS PGothic" panose="020B0600070205080204" pitchFamily="34" charset="-128"/>
                <a:cs typeface="+mj-cs"/>
              </a:rPr>
              <a:t>】</a:t>
            </a:r>
          </a:p>
          <a:p>
            <a:r>
              <a:rPr lang="ja-JP" altLang="en-US" sz="2000">
                <a:solidFill>
                  <a:prstClr val="black"/>
                </a:solidFill>
                <a:latin typeface="MS PGothic" panose="020B0600070205080204" pitchFamily="34" charset="-128"/>
                <a:ea typeface="MS PGothic" panose="020B0600070205080204" pitchFamily="34" charset="-128"/>
                <a:cs typeface="+mj-cs"/>
              </a:rPr>
              <a:t>分析と問題生成を一貫して</a:t>
            </a:r>
            <a:r>
              <a:rPr lang="en-US" altLang="ja-JP" sz="2000" dirty="0">
                <a:solidFill>
                  <a:prstClr val="black"/>
                </a:solidFill>
                <a:latin typeface="MS PGothic" panose="020B0600070205080204" pitchFamily="34" charset="-128"/>
                <a:ea typeface="MS PGothic" panose="020B0600070205080204" pitchFamily="34" charset="-128"/>
                <a:cs typeface="+mj-cs"/>
              </a:rPr>
              <a:t>LLM</a:t>
            </a:r>
            <a:r>
              <a:rPr lang="ja-JP" altLang="en-US" sz="2000">
                <a:solidFill>
                  <a:prstClr val="black"/>
                </a:solidFill>
                <a:latin typeface="MS PGothic" panose="020B0600070205080204" pitchFamily="34" charset="-128"/>
                <a:ea typeface="MS PGothic" panose="020B0600070205080204" pitchFamily="34" charset="-128"/>
                <a:cs typeface="+mj-cs"/>
              </a:rPr>
              <a:t>が担当</a:t>
            </a:r>
            <a:r>
              <a:rPr lang="en-US" altLang="ja-JP" sz="2000" dirty="0">
                <a:solidFill>
                  <a:prstClr val="black"/>
                </a:solidFill>
                <a:latin typeface="MS PGothic" panose="020B0600070205080204" pitchFamily="34" charset="-128"/>
                <a:ea typeface="MS PGothic" panose="020B0600070205080204" pitchFamily="34" charset="-128"/>
                <a:cs typeface="+mj-cs"/>
              </a:rPr>
              <a:t> </a:t>
            </a:r>
            <a:br>
              <a:rPr lang="en-US" altLang="ja-JP" sz="2000" dirty="0">
                <a:solidFill>
                  <a:prstClr val="black"/>
                </a:solidFill>
                <a:latin typeface="MS PGothic" panose="020B0600070205080204" pitchFamily="34" charset="-128"/>
                <a:ea typeface="MS PGothic" panose="020B0600070205080204" pitchFamily="34" charset="-128"/>
                <a:cs typeface="+mj-cs"/>
              </a:rPr>
            </a:br>
            <a:r>
              <a:rPr lang="ja-JP" altLang="en-US" sz="2000">
                <a:solidFill>
                  <a:prstClr val="black"/>
                </a:solidFill>
                <a:latin typeface="MS PGothic" panose="020B0600070205080204" pitchFamily="34" charset="-128"/>
                <a:ea typeface="MS PGothic" panose="020B0600070205080204" pitchFamily="34" charset="-128"/>
                <a:cs typeface="+mj-cs"/>
              </a:rPr>
              <a:t>→</a:t>
            </a:r>
            <a:r>
              <a:rPr lang="en-US" altLang="ja-JP" sz="2000" dirty="0">
                <a:solidFill>
                  <a:prstClr val="black"/>
                </a:solidFill>
                <a:latin typeface="MS PGothic" panose="020B0600070205080204" pitchFamily="34" charset="-128"/>
                <a:ea typeface="MS PGothic" panose="020B0600070205080204" pitchFamily="34" charset="-128"/>
                <a:cs typeface="+mj-cs"/>
              </a:rPr>
              <a:t> </a:t>
            </a:r>
            <a:r>
              <a:rPr lang="ja-JP" altLang="en-US" sz="2000" b="1">
                <a:solidFill>
                  <a:prstClr val="black"/>
                </a:solidFill>
                <a:latin typeface="MS PGothic" panose="020B0600070205080204" pitchFamily="34" charset="-128"/>
                <a:ea typeface="MS PGothic" panose="020B0600070205080204" pitchFamily="34" charset="-128"/>
                <a:cs typeface="+mj-cs"/>
              </a:rPr>
              <a:t>簡潔なシステム構成</a:t>
            </a:r>
            <a:r>
              <a:rPr lang="ja-JP" altLang="en-US" sz="2000">
                <a:solidFill>
                  <a:prstClr val="black"/>
                </a:solidFill>
                <a:latin typeface="MS PGothic" panose="020B0600070205080204" pitchFamily="34" charset="-128"/>
                <a:ea typeface="MS PGothic" panose="020B0600070205080204" pitchFamily="34" charset="-128"/>
                <a:cs typeface="+mj-cs"/>
              </a:rPr>
              <a:t>でプログラミング教育支援が実現可能</a:t>
            </a:r>
            <a:endParaRPr lang="en-US" altLang="ja-JP" sz="2000" dirty="0">
              <a:solidFill>
                <a:prstClr val="black"/>
              </a:solidFill>
              <a:latin typeface="MS PGothic" panose="020B0600070205080204" pitchFamily="34" charset="-128"/>
              <a:ea typeface="MS PGothic" panose="020B0600070205080204" pitchFamily="34" charset="-128"/>
              <a:cs typeface="+mj-cs"/>
            </a:endParaRPr>
          </a:p>
          <a:p>
            <a:endParaRPr lang="en-US" altLang="ja-JP" sz="300" dirty="0">
              <a:solidFill>
                <a:prstClr val="black"/>
              </a:solidFill>
              <a:latin typeface="MS PGothic" panose="020B0600070205080204" pitchFamily="34" charset="-128"/>
              <a:ea typeface="MS PGothic" panose="020B0600070205080204" pitchFamily="34" charset="-128"/>
              <a:cs typeface="+mj-cs"/>
            </a:endParaRPr>
          </a:p>
          <a:p>
            <a:pPr marL="0" indent="0">
              <a:buNone/>
            </a:pPr>
            <a:r>
              <a:rPr lang="en-US" altLang="ja-JP" sz="1800" dirty="0">
                <a:solidFill>
                  <a:prstClr val="black"/>
                </a:solidFill>
                <a:latin typeface="MS PGothic" panose="020B0600070205080204" pitchFamily="34" charset="-128"/>
                <a:ea typeface="MS PGothic" panose="020B0600070205080204" pitchFamily="34" charset="-128"/>
                <a:cs typeface="+mj-cs"/>
              </a:rPr>
              <a:t>【</a:t>
            </a:r>
            <a:r>
              <a:rPr lang="ja-JP" altLang="en-US" sz="1800">
                <a:solidFill>
                  <a:prstClr val="black"/>
                </a:solidFill>
                <a:latin typeface="MS PGothic" panose="020B0600070205080204" pitchFamily="34" charset="-128"/>
                <a:ea typeface="MS PGothic" panose="020B0600070205080204" pitchFamily="34" charset="-128"/>
                <a:cs typeface="+mj-cs"/>
              </a:rPr>
              <a:t>課題・解決策</a:t>
            </a:r>
            <a:r>
              <a:rPr lang="en-US" altLang="ja-JP" sz="1800" dirty="0">
                <a:solidFill>
                  <a:prstClr val="black"/>
                </a:solidFill>
                <a:latin typeface="MS PGothic" panose="020B0600070205080204" pitchFamily="34" charset="-128"/>
                <a:ea typeface="MS PGothic" panose="020B0600070205080204" pitchFamily="34" charset="-128"/>
                <a:cs typeface="+mj-cs"/>
              </a:rPr>
              <a:t>】</a:t>
            </a:r>
          </a:p>
          <a:p>
            <a:r>
              <a:rPr lang="ja-JP" altLang="en-US" sz="2000"/>
              <a:t>難易度調整，時間配分，コード品質評価など，教育における重要な要素の考慮が不安定</a:t>
            </a:r>
            <a:endParaRPr lang="en-US" altLang="ja-JP" sz="2000" dirty="0"/>
          </a:p>
          <a:p>
            <a:r>
              <a:rPr lang="ja-JP" altLang="en-US" sz="2000">
                <a:solidFill>
                  <a:prstClr val="black"/>
                </a:solidFill>
                <a:latin typeface="MS PGothic" panose="020B0600070205080204" pitchFamily="34" charset="-128"/>
                <a:ea typeface="MS PGothic" panose="020B0600070205080204" pitchFamily="34" charset="-128"/>
                <a:cs typeface="+mj-cs"/>
              </a:rPr>
              <a:t>言語やレベル問わず，よ</a:t>
            </a:r>
            <a:r>
              <a:rPr lang="ja-JP" altLang="en-US" sz="2000"/>
              <a:t>り多様な問題を対象とした実験が必要</a:t>
            </a:r>
            <a:endParaRPr lang="en-US" altLang="ja-JP" sz="2000" dirty="0"/>
          </a:p>
          <a:p>
            <a:pPr marL="0" indent="0">
              <a:buNone/>
            </a:pPr>
            <a:r>
              <a:rPr lang="ja-JP" altLang="en-US" sz="2000">
                <a:solidFill>
                  <a:prstClr val="black"/>
                </a:solidFill>
                <a:latin typeface="MS PGothic" panose="020B0600070205080204" pitchFamily="34" charset="-128"/>
                <a:ea typeface="MS PGothic" panose="020B0600070205080204" pitchFamily="34" charset="-128"/>
                <a:cs typeface="+mj-cs"/>
              </a:rPr>
              <a:t>→</a:t>
            </a:r>
            <a:r>
              <a:rPr lang="en-US" altLang="ja-JP" sz="2000" dirty="0">
                <a:solidFill>
                  <a:prstClr val="black"/>
                </a:solidFill>
                <a:latin typeface="MS PGothic" panose="020B0600070205080204" pitchFamily="34" charset="-128"/>
                <a:ea typeface="MS PGothic" panose="020B0600070205080204" pitchFamily="34" charset="-128"/>
                <a:cs typeface="+mj-cs"/>
              </a:rPr>
              <a:t> SFT</a:t>
            </a:r>
            <a:r>
              <a:rPr lang="ja-JP" altLang="en-US" sz="2000">
                <a:solidFill>
                  <a:prstClr val="black"/>
                </a:solidFill>
                <a:latin typeface="MS PGothic" panose="020B0600070205080204" pitchFamily="34" charset="-128"/>
                <a:ea typeface="MS PGothic" panose="020B0600070205080204" pitchFamily="34" charset="-128"/>
                <a:cs typeface="+mj-cs"/>
              </a:rPr>
              <a:t>や強化学習等を駆使した，より</a:t>
            </a:r>
            <a:r>
              <a:rPr lang="ja-JP" altLang="en-US" sz="2000" b="1">
                <a:latin typeface="MS PGothic" panose="020B0600070205080204" pitchFamily="34" charset="-128"/>
                <a:ea typeface="MS PGothic" panose="020B0600070205080204" pitchFamily="34" charset="-128"/>
                <a:cs typeface="+mj-cs"/>
              </a:rPr>
              <a:t>専門的な教育エージェントの開発</a:t>
            </a:r>
            <a:endParaRPr lang="en-US" altLang="ja-JP" sz="2000" b="1" dirty="0">
              <a:latin typeface="MS PGothic" panose="020B0600070205080204" pitchFamily="34" charset="-128"/>
              <a:ea typeface="MS PGothic" panose="020B0600070205080204" pitchFamily="34" charset="-128"/>
              <a:cs typeface="+mj-cs"/>
            </a:endParaRPr>
          </a:p>
          <a:p>
            <a:endParaRPr kumimoji="1" lang="en-US" altLang="ja-JP" sz="2000" b="1" dirty="0">
              <a:solidFill>
                <a:prstClr val="black"/>
              </a:solidFill>
              <a:latin typeface="MS PGothic" panose="020B0600070205080204" pitchFamily="34" charset="-128"/>
              <a:ea typeface="MS PGothic" panose="020B0600070205080204" pitchFamily="34" charset="-128"/>
              <a:cs typeface="+mj-cs"/>
            </a:endParaRPr>
          </a:p>
          <a:p>
            <a:endParaRPr kumimoji="1" lang="ja-JP" altLang="en-US" sz="2000" b="1">
              <a:latin typeface="MS PGothic" panose="020B0600070205080204" pitchFamily="34" charset="-128"/>
              <a:ea typeface="MS PGothic" panose="020B0600070205080204" pitchFamily="34" charset="-128"/>
            </a:endParaRPr>
          </a:p>
        </p:txBody>
      </p:sp>
      <p:sp>
        <p:nvSpPr>
          <p:cNvPr id="4" name="スライド番号プレースホルダー 3">
            <a:extLst>
              <a:ext uri="{FF2B5EF4-FFF2-40B4-BE49-F238E27FC236}">
                <a16:creationId xmlns:a16="http://schemas.microsoft.com/office/drawing/2014/main" id="{1558117D-27DD-6598-4F50-023E240D6E3F}"/>
              </a:ext>
            </a:extLst>
          </p:cNvPr>
          <p:cNvSpPr>
            <a:spLocks noGrp="1"/>
          </p:cNvSpPr>
          <p:nvPr>
            <p:ph type="sldNum" sz="quarter" idx="12"/>
          </p:nvPr>
        </p:nvSpPr>
        <p:spPr/>
        <p:txBody>
          <a:bodyPr/>
          <a:lstStyle/>
          <a:p>
            <a:fld id="{6B65950B-AD61-4ED9-A41B-94A1DCC0BABE}" type="slidenum">
              <a:rPr lang="ja-JP" altLang="en-US" smtClean="0"/>
              <a:pPr/>
              <a:t>21</a:t>
            </a:fld>
            <a:endParaRPr lang="ja-JP" altLang="en-US" dirty="0"/>
          </a:p>
        </p:txBody>
      </p:sp>
    </p:spTree>
    <p:extLst>
      <p:ext uri="{BB962C8B-B14F-4D97-AF65-F5344CB8AC3E}">
        <p14:creationId xmlns:p14="http://schemas.microsoft.com/office/powerpoint/2010/main" val="1746627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5EC016-C68B-E93C-63A5-F0F239D7CDB0}"/>
              </a:ext>
            </a:extLst>
          </p:cNvPr>
          <p:cNvSpPr>
            <a:spLocks noGrp="1"/>
          </p:cNvSpPr>
          <p:nvPr>
            <p:ph type="title"/>
          </p:nvPr>
        </p:nvSpPr>
        <p:spPr/>
        <p:txBody>
          <a:bodyPr/>
          <a:lstStyle/>
          <a:p>
            <a:r>
              <a:rPr kumimoji="1" lang="ja-JP" altLang="en-US"/>
              <a:t>謝辞・参考文献</a:t>
            </a:r>
          </a:p>
        </p:txBody>
      </p:sp>
      <p:sp>
        <p:nvSpPr>
          <p:cNvPr id="3" name="コンテンツ プレースホルダー 2">
            <a:extLst>
              <a:ext uri="{FF2B5EF4-FFF2-40B4-BE49-F238E27FC236}">
                <a16:creationId xmlns:a16="http://schemas.microsoft.com/office/drawing/2014/main" id="{359D7775-5C11-2E1E-D441-10FEC076C1A7}"/>
              </a:ext>
            </a:extLst>
          </p:cNvPr>
          <p:cNvSpPr>
            <a:spLocks noGrp="1"/>
          </p:cNvSpPr>
          <p:nvPr>
            <p:ph idx="1"/>
          </p:nvPr>
        </p:nvSpPr>
        <p:spPr>
          <a:xfrm>
            <a:off x="838200" y="1168841"/>
            <a:ext cx="10515600" cy="5552633"/>
          </a:xfrm>
        </p:spPr>
        <p:txBody>
          <a:bodyPr>
            <a:normAutofit/>
          </a:bodyPr>
          <a:lstStyle/>
          <a:p>
            <a:pPr marL="0" indent="0">
              <a:buNone/>
            </a:pPr>
            <a:r>
              <a:rPr lang="ja-JP" altLang="en-US" sz="1800">
                <a:effectLst/>
                <a:latin typeface="HaranoAjiMincho-Regular-Identity-H"/>
              </a:rPr>
              <a:t>本研究は </a:t>
            </a:r>
            <a:r>
              <a:rPr lang="en" altLang="ja-JP" sz="1800" dirty="0">
                <a:effectLst/>
                <a:latin typeface="CMR10"/>
              </a:rPr>
              <a:t>JSPS </a:t>
            </a:r>
            <a:r>
              <a:rPr lang="ja-JP" altLang="en-US" sz="1800">
                <a:effectLst/>
                <a:latin typeface="HaranoAjiMincho-Regular-Identity-H"/>
              </a:rPr>
              <a:t>科研費 </a:t>
            </a:r>
            <a:r>
              <a:rPr lang="en-US" altLang="ja-JP" sz="1800" dirty="0">
                <a:effectLst/>
                <a:latin typeface="CMR10"/>
              </a:rPr>
              <a:t>23</a:t>
            </a:r>
            <a:r>
              <a:rPr lang="en" altLang="ja-JP" sz="1800" dirty="0">
                <a:effectLst/>
                <a:latin typeface="CMR10"/>
              </a:rPr>
              <a:t>K17604 </a:t>
            </a:r>
            <a:r>
              <a:rPr lang="ja-JP" altLang="en-US" sz="1800">
                <a:effectLst/>
                <a:latin typeface="HaranoAjiMincho-Regular-Identity-H"/>
              </a:rPr>
              <a:t>および </a:t>
            </a:r>
            <a:r>
              <a:rPr lang="en-US" altLang="ja-JP" sz="1800" dirty="0">
                <a:effectLst/>
                <a:latin typeface="CMR10"/>
              </a:rPr>
              <a:t>24</a:t>
            </a:r>
            <a:r>
              <a:rPr lang="en" altLang="ja-JP" sz="1800" dirty="0">
                <a:effectLst/>
                <a:latin typeface="CMR10"/>
              </a:rPr>
              <a:t>K00460 </a:t>
            </a:r>
            <a:r>
              <a:rPr lang="ja-JP" altLang="en-US" sz="1800">
                <a:effectLst/>
                <a:latin typeface="HaranoAjiMincho-Regular-Identity-H"/>
              </a:rPr>
              <a:t>の助成を受けたものです</a:t>
            </a:r>
            <a:r>
              <a:rPr lang="en-US" altLang="ja-JP" sz="1800" dirty="0">
                <a:effectLst/>
                <a:latin typeface="HaranoAjiMincho-Regular-Identity-H"/>
              </a:rPr>
              <a:t>. </a:t>
            </a:r>
          </a:p>
          <a:p>
            <a:pPr marL="0" indent="0">
              <a:buNone/>
            </a:pPr>
            <a:endParaRPr lang="ja-JP" altLang="en-US"/>
          </a:p>
          <a:p>
            <a:pPr marR="0" lvl="0" algn="l" defTabSz="914400" rtl="0" eaLnBrk="1" fontAlgn="auto" latinLnBrk="0" hangingPunct="1">
              <a:lnSpc>
                <a:spcPct val="90000"/>
              </a:lnSpc>
              <a:spcBef>
                <a:spcPts val="1000"/>
              </a:spcBef>
              <a:spcAft>
                <a:spcPts val="0"/>
              </a:spcAft>
              <a:buClrTx/>
              <a:buSzTx/>
              <a:tabLst/>
              <a:defRPr/>
            </a:pP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千枝睦実</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大枝真一</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プログラミング授業での決定木を用いたドロップアウト原因の可視化</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第</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18</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回情報科学技術フォーラム</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(FIT2019), pp.87-90(</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第</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3</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分冊</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2019.</a:t>
            </a:r>
          </a:p>
          <a:p>
            <a:pPr marR="0" lvl="0" algn="l" defTabSz="914400" rtl="0" eaLnBrk="1" fontAlgn="auto" latinLnBrk="0" hangingPunct="1">
              <a:lnSpc>
                <a:spcPct val="90000"/>
              </a:lnSpc>
              <a:spcBef>
                <a:spcPts val="1000"/>
              </a:spcBef>
              <a:spcAft>
                <a:spcPts val="0"/>
              </a:spcAft>
              <a:buClrTx/>
              <a:buSzTx/>
              <a:tabLst/>
              <a:defRPr/>
            </a:pP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飯棲俊介</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大枝真一</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,"IRM</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と決定木を用いたプログラミング初学者の能力判定のための特徴量の抽出</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第</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21</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回情報科学技術フォーラム</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(FIT2022), pp.235-236(</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第</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4</a:t>
            </a:r>
            <a:r>
              <a:rPr kumimoji="1" lang="ja-JP" altLang="en-US" sz="16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分冊</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2022.</a:t>
            </a:r>
          </a:p>
          <a:p>
            <a:pPr marR="0" lvl="0" algn="l" defTabSz="914400" rtl="0" eaLnBrk="1" fontAlgn="auto" latinLnBrk="0" hangingPunct="1">
              <a:lnSpc>
                <a:spcPct val="90000"/>
              </a:lnSpc>
              <a:spcBef>
                <a:spcPts val="1000"/>
              </a:spcBef>
              <a:spcAft>
                <a:spcPts val="0"/>
              </a:spcAft>
              <a:buClrTx/>
              <a:buSzTx/>
              <a:tabLst/>
              <a:defRPr/>
            </a:pP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Kong,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Aobo</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et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al."Better</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zero-shot reasoning with role-play prompting."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arXiv</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preprint arXiv:2308.07702 (2023).</a:t>
            </a:r>
          </a:p>
          <a:p>
            <a:pPr marR="0" lvl="0" algn="l" defTabSz="914400" rtl="0" eaLnBrk="1" fontAlgn="auto" latinLnBrk="0" hangingPunct="1">
              <a:lnSpc>
                <a:spcPct val="90000"/>
              </a:lnSpc>
              <a:spcBef>
                <a:spcPts val="1000"/>
              </a:spcBef>
              <a:spcAft>
                <a:spcPts val="0"/>
              </a:spcAft>
              <a:buClrTx/>
              <a:buSzTx/>
              <a:tabLst/>
              <a:defRPr/>
            </a:pP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Suzgun</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Mirac</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et al. "Challenging big-bench tasks and whether chain-of-thought can solve them."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arXiv</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preprint arXiv:2210.09261 (2022).</a:t>
            </a:r>
          </a:p>
          <a:p>
            <a:pPr marR="0" lvl="0" algn="l" defTabSz="914400" rtl="0" eaLnBrk="1" fontAlgn="auto" latinLnBrk="0" hangingPunct="1">
              <a:lnSpc>
                <a:spcPct val="90000"/>
              </a:lnSpc>
              <a:spcBef>
                <a:spcPts val="1000"/>
              </a:spcBef>
              <a:spcAft>
                <a:spcPts val="0"/>
              </a:spcAft>
              <a:buClrTx/>
              <a:buSzTx/>
              <a:tabLst/>
              <a:defRPr/>
            </a:pP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Brown, Tom, et al. "Language models are few-shot learners." Advances in neural information processing systems 33 (2020): 1877-1901.</a:t>
            </a:r>
          </a:p>
          <a:p>
            <a:pPr marR="0" lvl="0" algn="l" defTabSz="914400" rtl="0" eaLnBrk="1" fontAlgn="auto" latinLnBrk="0" hangingPunct="1">
              <a:lnSpc>
                <a:spcPct val="90000"/>
              </a:lnSpc>
              <a:spcBef>
                <a:spcPts val="1000"/>
              </a:spcBef>
              <a:spcAft>
                <a:spcPts val="0"/>
              </a:spcAft>
              <a:buClrTx/>
              <a:buSzTx/>
              <a:tabLst/>
              <a:defRPr/>
            </a:pP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Wang,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Xuezhi</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et al. "Self-consistency improves chain of thought reasoning in language models."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arXiv</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preprint arXiv:2203.11171 (2022).</a:t>
            </a:r>
          </a:p>
          <a:p>
            <a:pPr marR="0" lvl="0" algn="l" defTabSz="914400" rtl="0" eaLnBrk="1" fontAlgn="auto" latinLnBrk="0" hangingPunct="1">
              <a:lnSpc>
                <a:spcPct val="90000"/>
              </a:lnSpc>
              <a:spcBef>
                <a:spcPts val="1000"/>
              </a:spcBef>
              <a:spcAft>
                <a:spcPts val="0"/>
              </a:spcAft>
              <a:buClrTx/>
              <a:buSzTx/>
              <a:tabLst/>
              <a:defRPr/>
            </a:pP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Aylin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Caliskan</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Islam"De</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-anonymizing Programmers via Code Stylometry", 24th USENIX </a:t>
            </a:r>
            <a:r>
              <a:rPr kumimoji="1" lang="en-US" altLang="ja-JP" sz="1600" b="0" i="0" u="none" strike="noStrike" kern="1200" cap="none" spc="0" normalizeH="0" baseline="0" noProof="0" dirty="0" err="1">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SecuritySymposium</a:t>
            </a:r>
            <a:r>
              <a:rPr kumimoji="1" lang="en-US" altLang="ja-JP" sz="16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(2015).</a:t>
            </a:r>
            <a:endParaRPr kumimoji="1" lang="en-US" altLang="ja-JP" sz="24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4" name="スライド番号プレースホルダー 3">
            <a:extLst>
              <a:ext uri="{FF2B5EF4-FFF2-40B4-BE49-F238E27FC236}">
                <a16:creationId xmlns:a16="http://schemas.microsoft.com/office/drawing/2014/main" id="{A9829F9C-E622-0BA2-1AB0-44AC24B41CF4}"/>
              </a:ext>
            </a:extLst>
          </p:cNvPr>
          <p:cNvSpPr>
            <a:spLocks noGrp="1"/>
          </p:cNvSpPr>
          <p:nvPr>
            <p:ph type="sldNum" sz="quarter" idx="12"/>
          </p:nvPr>
        </p:nvSpPr>
        <p:spPr/>
        <p:txBody>
          <a:bodyPr/>
          <a:lstStyle/>
          <a:p>
            <a:fld id="{6B65950B-AD61-4ED9-A41B-94A1DCC0BABE}" type="slidenum">
              <a:rPr lang="ja-JP" altLang="en-US" smtClean="0"/>
              <a:pPr/>
              <a:t>22</a:t>
            </a:fld>
            <a:endParaRPr lang="ja-JP" altLang="en-US" dirty="0"/>
          </a:p>
        </p:txBody>
      </p:sp>
    </p:spTree>
    <p:extLst>
      <p:ext uri="{BB962C8B-B14F-4D97-AF65-F5344CB8AC3E}">
        <p14:creationId xmlns:p14="http://schemas.microsoft.com/office/powerpoint/2010/main" val="119597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BA9CD-0E38-D1D3-4A27-EF61DB8C7B61}"/>
              </a:ext>
            </a:extLst>
          </p:cNvPr>
          <p:cNvSpPr>
            <a:spLocks noGrp="1"/>
          </p:cNvSpPr>
          <p:nvPr>
            <p:ph type="title"/>
          </p:nvPr>
        </p:nvSpPr>
        <p:spPr/>
        <p:txBody>
          <a:bodyPr/>
          <a:lstStyle/>
          <a:p>
            <a:r>
              <a:rPr kumimoji="1" lang="ja-JP" altLang="en-US"/>
              <a:t>先行研究</a:t>
            </a:r>
            <a:endParaRPr kumimoji="1" lang="ja-JP" altLang="en-US" dirty="0"/>
          </a:p>
        </p:txBody>
      </p:sp>
      <p:sp>
        <p:nvSpPr>
          <p:cNvPr id="3" name="コンテンツ プレースホルダー 2">
            <a:extLst>
              <a:ext uri="{FF2B5EF4-FFF2-40B4-BE49-F238E27FC236}">
                <a16:creationId xmlns:a16="http://schemas.microsoft.com/office/drawing/2014/main" id="{2DA0E18B-02F7-27DD-8AC9-86F57544DF3F}"/>
              </a:ext>
            </a:extLst>
          </p:cNvPr>
          <p:cNvSpPr>
            <a:spLocks noGrp="1"/>
          </p:cNvSpPr>
          <p:nvPr>
            <p:ph idx="1"/>
          </p:nvPr>
        </p:nvSpPr>
        <p:spPr/>
        <p:txBody>
          <a:bodyPr/>
          <a:lstStyle/>
          <a:p>
            <a:pPr marL="0" indent="0">
              <a:buNone/>
              <a:tabLst>
                <a:tab pos="4572000" algn="r"/>
                <a:tab pos="4754563" algn="r"/>
                <a:tab pos="5111750" algn="r"/>
                <a:tab pos="8159750" algn="l"/>
              </a:tabLst>
            </a:pPr>
            <a:r>
              <a:rPr lang="ja-JP" altLang="en-US" dirty="0"/>
              <a:t>先行研究では，プログラミング初学者である学生のドロップアウト原因の推定や能力判定の特徴量の</a:t>
            </a:r>
            <a:r>
              <a:rPr lang="ja-JP" altLang="en-US"/>
              <a:t>抽出を</a:t>
            </a:r>
            <a:r>
              <a:rPr lang="ja-JP" altLang="en-US" b="1">
                <a:solidFill>
                  <a:srgbClr val="FF0000"/>
                </a:solidFill>
              </a:rPr>
              <a:t>決定木</a:t>
            </a:r>
            <a:r>
              <a:rPr lang="ja-JP" altLang="en-US"/>
              <a:t>で分析</a:t>
            </a:r>
            <a:r>
              <a:rPr lang="en-US" altLang="ja-JP" dirty="0"/>
              <a:t>[</a:t>
            </a:r>
            <a:r>
              <a:rPr lang="ja-JP" altLang="en-US" dirty="0"/>
              <a:t>千枝ら</a:t>
            </a:r>
            <a:r>
              <a:rPr lang="en-US" altLang="ja-JP" dirty="0"/>
              <a:t>,</a:t>
            </a:r>
            <a:r>
              <a:rPr lang="ja-JP" altLang="en-US" dirty="0"/>
              <a:t> </a:t>
            </a:r>
            <a:r>
              <a:rPr lang="en-US" altLang="ja-JP" dirty="0"/>
              <a:t>2019][</a:t>
            </a:r>
            <a:r>
              <a:rPr lang="ja-JP" altLang="en-US" dirty="0"/>
              <a:t>飯棲ら</a:t>
            </a:r>
            <a:r>
              <a:rPr lang="en-US" altLang="ja-JP" dirty="0"/>
              <a:t>, 2022]</a:t>
            </a:r>
          </a:p>
          <a:p>
            <a:pPr>
              <a:tabLst>
                <a:tab pos="4572000" algn="r"/>
                <a:tab pos="4754563" algn="r"/>
                <a:tab pos="5111750" algn="r"/>
                <a:tab pos="8159750" algn="l"/>
              </a:tabLst>
            </a:pPr>
            <a:endParaRPr kumimoji="1" lang="en-US" altLang="ja-JP" sz="800" dirty="0"/>
          </a:p>
          <a:p>
            <a:pPr>
              <a:tabLst>
                <a:tab pos="4572000" algn="r"/>
                <a:tab pos="4754563" algn="r"/>
                <a:tab pos="5111750" algn="r"/>
                <a:tab pos="8159750" algn="l"/>
              </a:tabLst>
            </a:pPr>
            <a:endParaRPr lang="en-US" altLang="ja-JP" sz="800" dirty="0"/>
          </a:p>
          <a:p>
            <a:pPr>
              <a:tabLst>
                <a:tab pos="4572000" algn="r"/>
                <a:tab pos="4754563" algn="r"/>
                <a:tab pos="5111750" algn="r"/>
                <a:tab pos="8159750" algn="l"/>
              </a:tabLst>
            </a:pPr>
            <a:endParaRPr kumimoji="1" lang="en-US" altLang="ja-JP" sz="800" dirty="0"/>
          </a:p>
          <a:p>
            <a:pPr>
              <a:tabLst>
                <a:tab pos="4572000" algn="r"/>
                <a:tab pos="4754563" algn="r"/>
                <a:tab pos="5111750" algn="r"/>
                <a:tab pos="8159750" algn="l"/>
              </a:tabLst>
            </a:pPr>
            <a:endParaRPr lang="en-US" altLang="ja-JP" sz="800" dirty="0"/>
          </a:p>
          <a:p>
            <a:pPr>
              <a:tabLst>
                <a:tab pos="4572000" algn="r"/>
                <a:tab pos="4754563" algn="r"/>
                <a:tab pos="5111750" algn="r"/>
                <a:tab pos="8159750" algn="l"/>
              </a:tabLst>
            </a:pPr>
            <a:endParaRPr kumimoji="1" lang="en-US" altLang="ja-JP" sz="800" dirty="0"/>
          </a:p>
          <a:p>
            <a:pPr>
              <a:tabLst>
                <a:tab pos="4572000" algn="r"/>
                <a:tab pos="4754563" algn="r"/>
                <a:tab pos="5111750" algn="r"/>
                <a:tab pos="8159750" algn="l"/>
              </a:tabLst>
            </a:pPr>
            <a:endParaRPr lang="en-US" altLang="ja-JP" sz="800" dirty="0"/>
          </a:p>
          <a:p>
            <a:pPr>
              <a:tabLst>
                <a:tab pos="4572000" algn="r"/>
                <a:tab pos="4754563" algn="r"/>
                <a:tab pos="5111750" algn="r"/>
                <a:tab pos="8159750" algn="l"/>
              </a:tabLst>
            </a:pPr>
            <a:endParaRPr kumimoji="1" lang="en-US" altLang="ja-JP" sz="800" dirty="0"/>
          </a:p>
          <a:p>
            <a:pPr>
              <a:tabLst>
                <a:tab pos="4572000" algn="r"/>
                <a:tab pos="4754563" algn="r"/>
                <a:tab pos="5111750" algn="r"/>
                <a:tab pos="8159750" algn="l"/>
              </a:tabLst>
            </a:pPr>
            <a:endParaRPr lang="en-US" altLang="ja-JP" sz="800" dirty="0"/>
          </a:p>
          <a:p>
            <a:pPr>
              <a:tabLst>
                <a:tab pos="4572000" algn="r"/>
                <a:tab pos="4754563" algn="r"/>
                <a:tab pos="5111750" algn="r"/>
                <a:tab pos="8159750" algn="l"/>
              </a:tabLst>
            </a:pPr>
            <a:endParaRPr kumimoji="1" lang="en-US" altLang="ja-JP" sz="800" dirty="0"/>
          </a:p>
          <a:p>
            <a:pPr marL="0" indent="0">
              <a:buNone/>
              <a:tabLst>
                <a:tab pos="4572000" algn="r"/>
                <a:tab pos="4754563" algn="r"/>
                <a:tab pos="5111750" algn="r"/>
                <a:tab pos="8159750" algn="l"/>
              </a:tabLst>
            </a:pPr>
            <a:endParaRPr lang="en-US" altLang="ja-JP" sz="2000" dirty="0"/>
          </a:p>
          <a:p>
            <a:pPr>
              <a:tabLst>
                <a:tab pos="4572000" algn="r"/>
                <a:tab pos="4754563" algn="r"/>
                <a:tab pos="5111750" algn="r"/>
                <a:tab pos="8159750" algn="l"/>
              </a:tabLst>
            </a:pPr>
            <a:endParaRPr lang="en-US" altLang="ja-JP" dirty="0">
              <a:effectLst/>
              <a:latin typeface="HaranoAjiMincho-Regular-Identity-H"/>
            </a:endParaRPr>
          </a:p>
          <a:p>
            <a:pPr>
              <a:tabLst>
                <a:tab pos="4572000" algn="r"/>
                <a:tab pos="4754563" algn="r"/>
                <a:tab pos="5111750" algn="r"/>
                <a:tab pos="8159750" algn="l"/>
              </a:tabLst>
            </a:pPr>
            <a:r>
              <a:rPr lang="ja-JP" altLang="en-US">
                <a:effectLst/>
                <a:latin typeface="HaranoAjiMincho-Regular-Identity-H"/>
              </a:rPr>
              <a:t>高次な側面の評価の困難性</a:t>
            </a:r>
            <a:r>
              <a:rPr lang="ja-JP" altLang="en-US">
                <a:latin typeface="HaranoAjiMincho-Regular-Identity-H"/>
              </a:rPr>
              <a:t>（例：</a:t>
            </a:r>
            <a:r>
              <a:rPr lang="ja-JP" altLang="en-US"/>
              <a:t>学習者の問題解決アプローチの分析</a:t>
            </a:r>
            <a:r>
              <a:rPr lang="ja-JP" altLang="en-US">
                <a:latin typeface="HaranoAjiMincho-Regular-Identity-H"/>
              </a:rPr>
              <a:t>）</a:t>
            </a:r>
            <a:endParaRPr lang="en-US" altLang="ja-JP" dirty="0">
              <a:effectLst/>
              <a:latin typeface="HaranoAjiMincho-Regular-Identity-H"/>
            </a:endParaRPr>
          </a:p>
          <a:p>
            <a:pPr>
              <a:tabLst>
                <a:tab pos="4572000" algn="r"/>
                <a:tab pos="4754563" algn="r"/>
                <a:tab pos="5111750" algn="r"/>
                <a:tab pos="8159750" algn="l"/>
              </a:tabLst>
            </a:pPr>
            <a:r>
              <a:rPr lang="ja-JP" altLang="en-US"/>
              <a:t>その先の学生の学習支援の具体的な示唆の欠落</a:t>
            </a:r>
          </a:p>
          <a:p>
            <a:pPr>
              <a:tabLst>
                <a:tab pos="4572000" algn="r"/>
                <a:tab pos="4754563" algn="r"/>
                <a:tab pos="5111750" algn="r"/>
                <a:tab pos="8159750" algn="l"/>
              </a:tabLst>
            </a:pPr>
            <a:endParaRPr lang="en-US" altLang="ja-JP" dirty="0"/>
          </a:p>
        </p:txBody>
      </p:sp>
      <p:sp>
        <p:nvSpPr>
          <p:cNvPr id="4" name="スライド番号プレースホルダー 3">
            <a:extLst>
              <a:ext uri="{FF2B5EF4-FFF2-40B4-BE49-F238E27FC236}">
                <a16:creationId xmlns:a16="http://schemas.microsoft.com/office/drawing/2014/main" id="{CB11A90C-19EE-1AD4-964F-7A2EF69233FB}"/>
              </a:ext>
            </a:extLst>
          </p:cNvPr>
          <p:cNvSpPr>
            <a:spLocks noGrp="1"/>
          </p:cNvSpPr>
          <p:nvPr>
            <p:ph type="sldNum" sz="quarter" idx="12"/>
          </p:nvPr>
        </p:nvSpPr>
        <p:spPr/>
        <p:txBody>
          <a:bodyPr/>
          <a:lstStyle/>
          <a:p>
            <a:fld id="{6B65950B-AD61-4ED9-A41B-94A1DCC0BABE}" type="slidenum">
              <a:rPr lang="ja-JP" altLang="en-US" smtClean="0"/>
              <a:pPr/>
              <a:t>3</a:t>
            </a:fld>
            <a:endParaRPr lang="ja-JP" altLang="en-US" dirty="0"/>
          </a:p>
        </p:txBody>
      </p:sp>
      <p:pic>
        <p:nvPicPr>
          <p:cNvPr id="7" name="図 6">
            <a:extLst>
              <a:ext uri="{FF2B5EF4-FFF2-40B4-BE49-F238E27FC236}">
                <a16:creationId xmlns:a16="http://schemas.microsoft.com/office/drawing/2014/main" id="{6932CA99-35C0-815C-D660-F4A99BEEF088}"/>
              </a:ext>
            </a:extLst>
          </p:cNvPr>
          <p:cNvPicPr>
            <a:picLocks noChangeAspect="1"/>
          </p:cNvPicPr>
          <p:nvPr/>
        </p:nvPicPr>
        <p:blipFill>
          <a:blip r:embed="rId2"/>
          <a:stretch>
            <a:fillRect/>
          </a:stretch>
        </p:blipFill>
        <p:spPr>
          <a:xfrm>
            <a:off x="971735" y="2002677"/>
            <a:ext cx="5080234" cy="2245495"/>
          </a:xfrm>
          <a:prstGeom prst="rect">
            <a:avLst/>
          </a:prstGeom>
        </p:spPr>
      </p:pic>
      <p:pic>
        <p:nvPicPr>
          <p:cNvPr id="9" name="図 8">
            <a:extLst>
              <a:ext uri="{FF2B5EF4-FFF2-40B4-BE49-F238E27FC236}">
                <a16:creationId xmlns:a16="http://schemas.microsoft.com/office/drawing/2014/main" id="{3951118D-6617-680D-8F40-AFF89A16B198}"/>
              </a:ext>
            </a:extLst>
          </p:cNvPr>
          <p:cNvPicPr>
            <a:picLocks noChangeAspect="1"/>
          </p:cNvPicPr>
          <p:nvPr/>
        </p:nvPicPr>
        <p:blipFill>
          <a:blip r:embed="rId3"/>
          <a:stretch>
            <a:fillRect/>
          </a:stretch>
        </p:blipFill>
        <p:spPr>
          <a:xfrm>
            <a:off x="6185504" y="2002677"/>
            <a:ext cx="5705867" cy="2120629"/>
          </a:xfrm>
          <a:prstGeom prst="rect">
            <a:avLst/>
          </a:prstGeom>
        </p:spPr>
      </p:pic>
      <p:sp>
        <p:nvSpPr>
          <p:cNvPr id="11" name="角丸四角形 10">
            <a:extLst>
              <a:ext uri="{FF2B5EF4-FFF2-40B4-BE49-F238E27FC236}">
                <a16:creationId xmlns:a16="http://schemas.microsoft.com/office/drawing/2014/main" id="{6100FA01-02E2-768D-B165-C6DF1FFBF365}"/>
              </a:ext>
            </a:extLst>
          </p:cNvPr>
          <p:cNvSpPr/>
          <p:nvPr/>
        </p:nvSpPr>
        <p:spPr>
          <a:xfrm>
            <a:off x="752559" y="4676327"/>
            <a:ext cx="10601241" cy="1254690"/>
          </a:xfrm>
          <a:prstGeom prst="round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93FD620-29D7-3AD1-2377-12486F8E648D}"/>
              </a:ext>
            </a:extLst>
          </p:cNvPr>
          <p:cNvSpPr txBox="1"/>
          <p:nvPr/>
        </p:nvSpPr>
        <p:spPr>
          <a:xfrm>
            <a:off x="1082179" y="4458652"/>
            <a:ext cx="1996580" cy="400110"/>
          </a:xfrm>
          <a:prstGeom prst="rect">
            <a:avLst/>
          </a:prstGeom>
          <a:solidFill>
            <a:schemeClr val="bg1"/>
          </a:solidFill>
        </p:spPr>
        <p:txBody>
          <a:bodyPr wrap="square" rtlCol="0">
            <a:spAutoFit/>
          </a:bodyPr>
          <a:lstStyle/>
          <a:p>
            <a:pPr algn="ctr"/>
            <a:r>
              <a:rPr lang="ja-JP" altLang="en-US" sz="2000">
                <a:latin typeface="MS PGothic" panose="020B0600070205080204" pitchFamily="34" charset="-128"/>
                <a:ea typeface="MS PGothic" panose="020B0600070205080204" pitchFamily="34" charset="-128"/>
              </a:rPr>
              <a:t>先行研究の課題</a:t>
            </a:r>
            <a:endParaRPr lang="en-US" altLang="ja-JP" sz="2000" dirty="0">
              <a:latin typeface="MS PGothic" panose="020B0600070205080204" pitchFamily="34" charset="-128"/>
              <a:ea typeface="MS PGothic" panose="020B0600070205080204" pitchFamily="34" charset="-128"/>
            </a:endParaRPr>
          </a:p>
        </p:txBody>
      </p:sp>
      <p:sp>
        <p:nvSpPr>
          <p:cNvPr id="14" name="テキスト ボックス 13">
            <a:extLst>
              <a:ext uri="{FF2B5EF4-FFF2-40B4-BE49-F238E27FC236}">
                <a16:creationId xmlns:a16="http://schemas.microsoft.com/office/drawing/2014/main" id="{EA6EE19B-7AE9-E5E3-76FD-C18DBCD23AD9}"/>
              </a:ext>
            </a:extLst>
          </p:cNvPr>
          <p:cNvSpPr txBox="1"/>
          <p:nvPr/>
        </p:nvSpPr>
        <p:spPr>
          <a:xfrm>
            <a:off x="4352172" y="4065745"/>
            <a:ext cx="1295761" cy="307777"/>
          </a:xfrm>
          <a:prstGeom prst="rect">
            <a:avLst/>
          </a:prstGeom>
          <a:solidFill>
            <a:schemeClr val="bg1"/>
          </a:solidFill>
        </p:spPr>
        <p:txBody>
          <a:bodyPr wrap="square" rtlCol="0">
            <a:spAutoFit/>
          </a:bodyPr>
          <a:lstStyle/>
          <a:p>
            <a:pPr algn="ctr"/>
            <a:r>
              <a:rPr lang="en-US" altLang="ja-JP" sz="1400" dirty="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千枝ら</a:t>
            </a:r>
            <a:r>
              <a:rPr lang="en-US" altLang="ja-JP" sz="1400" dirty="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 </a:t>
            </a:r>
            <a:r>
              <a:rPr lang="en-US" altLang="ja-JP" sz="1400" dirty="0">
                <a:latin typeface="MS PGothic" panose="020B0600070205080204" pitchFamily="34" charset="-128"/>
                <a:ea typeface="MS PGothic" panose="020B0600070205080204" pitchFamily="34" charset="-128"/>
              </a:rPr>
              <a:t>2019]</a:t>
            </a:r>
            <a:endParaRPr lang="en-US" altLang="ja-JP" sz="1100" dirty="0">
              <a:latin typeface="MS PGothic" panose="020B0600070205080204" pitchFamily="34" charset="-128"/>
              <a:ea typeface="MS PGothic" panose="020B0600070205080204" pitchFamily="34" charset="-128"/>
            </a:endParaRPr>
          </a:p>
        </p:txBody>
      </p:sp>
      <p:sp>
        <p:nvSpPr>
          <p:cNvPr id="15" name="テキスト ボックス 14">
            <a:extLst>
              <a:ext uri="{FF2B5EF4-FFF2-40B4-BE49-F238E27FC236}">
                <a16:creationId xmlns:a16="http://schemas.microsoft.com/office/drawing/2014/main" id="{062DEF3B-AA60-643D-2754-8812AD233CA8}"/>
              </a:ext>
            </a:extLst>
          </p:cNvPr>
          <p:cNvSpPr txBox="1"/>
          <p:nvPr/>
        </p:nvSpPr>
        <p:spPr>
          <a:xfrm>
            <a:off x="9924504" y="4091944"/>
            <a:ext cx="1295761" cy="307777"/>
          </a:xfrm>
          <a:prstGeom prst="rect">
            <a:avLst/>
          </a:prstGeom>
          <a:solidFill>
            <a:schemeClr val="bg1"/>
          </a:solidFill>
        </p:spPr>
        <p:txBody>
          <a:bodyPr wrap="square" rtlCol="0">
            <a:spAutoFit/>
          </a:bodyPr>
          <a:lstStyle/>
          <a:p>
            <a:pPr algn="ctr"/>
            <a:r>
              <a:rPr lang="en-US" altLang="ja-JP" sz="1400" dirty="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飯棲ら</a:t>
            </a:r>
            <a:r>
              <a:rPr lang="en-US" altLang="ja-JP" sz="1400" dirty="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 </a:t>
            </a:r>
            <a:r>
              <a:rPr lang="en-US" altLang="ja-JP" sz="1400" dirty="0">
                <a:latin typeface="MS PGothic" panose="020B0600070205080204" pitchFamily="34" charset="-128"/>
                <a:ea typeface="MS PGothic" panose="020B0600070205080204" pitchFamily="34" charset="-128"/>
              </a:rPr>
              <a:t>2022]</a:t>
            </a:r>
            <a:endParaRPr lang="en-US" altLang="ja-JP" sz="1100"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59334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11A766-0275-4CFE-BE4E-DE9F37FEB85E}"/>
              </a:ext>
            </a:extLst>
          </p:cNvPr>
          <p:cNvSpPr>
            <a:spLocks noGrp="1"/>
          </p:cNvSpPr>
          <p:nvPr>
            <p:ph type="title"/>
          </p:nvPr>
        </p:nvSpPr>
        <p:spPr/>
        <p:txBody>
          <a:bodyPr/>
          <a:lstStyle/>
          <a:p>
            <a:r>
              <a:rPr kumimoji="1" lang="ja-JP" altLang="en-US"/>
              <a:t>本研究の目的</a:t>
            </a:r>
          </a:p>
        </p:txBody>
      </p:sp>
      <p:sp>
        <p:nvSpPr>
          <p:cNvPr id="3" name="コンテンツ プレースホルダー 2">
            <a:extLst>
              <a:ext uri="{FF2B5EF4-FFF2-40B4-BE49-F238E27FC236}">
                <a16:creationId xmlns:a16="http://schemas.microsoft.com/office/drawing/2014/main" id="{006CF140-F7BE-2A29-02D7-36711FFC7F0E}"/>
              </a:ext>
            </a:extLst>
          </p:cNvPr>
          <p:cNvSpPr>
            <a:spLocks noGrp="1"/>
          </p:cNvSpPr>
          <p:nvPr>
            <p:ph idx="1"/>
          </p:nvPr>
        </p:nvSpPr>
        <p:spPr/>
        <p:txBody>
          <a:bodyPr/>
          <a:lstStyle/>
          <a:p>
            <a:pPr marL="0" indent="0">
              <a:buNone/>
            </a:pPr>
            <a:r>
              <a:rPr kumimoji="1" lang="en-US" altLang="ja-JP" dirty="0"/>
              <a:t>LLM</a:t>
            </a:r>
            <a:r>
              <a:rPr kumimoji="1" lang="ja-JP" altLang="en-US"/>
              <a:t>を用いた問題作文システムの構築</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a:t>学習者の問題解決プロセスに対する，より高</a:t>
            </a:r>
            <a:r>
              <a:rPr lang="ja-JP" altLang="en-US">
                <a:effectLst/>
                <a:latin typeface="HaranoAjiMincho-Regular-Identity-H"/>
              </a:rPr>
              <a:t>次な</a:t>
            </a:r>
            <a:r>
              <a:rPr lang="ja-JP" altLang="en-US"/>
              <a:t>質的評価の実現</a:t>
            </a:r>
            <a:endParaRPr lang="en-US" altLang="ja-JP" dirty="0"/>
          </a:p>
          <a:p>
            <a:r>
              <a:rPr lang="ja-JP" altLang="en-US"/>
              <a:t>個別最適化された学習支援の実現</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3F939EBE-5D46-B270-EEA9-57059E9C70A9}"/>
              </a:ext>
            </a:extLst>
          </p:cNvPr>
          <p:cNvSpPr>
            <a:spLocks noGrp="1"/>
          </p:cNvSpPr>
          <p:nvPr>
            <p:ph type="sldNum" sz="quarter" idx="12"/>
          </p:nvPr>
        </p:nvSpPr>
        <p:spPr/>
        <p:txBody>
          <a:bodyPr/>
          <a:lstStyle/>
          <a:p>
            <a:fld id="{6B65950B-AD61-4ED9-A41B-94A1DCC0BABE}" type="slidenum">
              <a:rPr lang="ja-JP" altLang="en-US" smtClean="0"/>
              <a:pPr/>
              <a:t>4</a:t>
            </a:fld>
            <a:endParaRPr lang="ja-JP" altLang="en-US" dirty="0"/>
          </a:p>
        </p:txBody>
      </p:sp>
      <p:pic>
        <p:nvPicPr>
          <p:cNvPr id="8" name="図 7">
            <a:extLst>
              <a:ext uri="{FF2B5EF4-FFF2-40B4-BE49-F238E27FC236}">
                <a16:creationId xmlns:a16="http://schemas.microsoft.com/office/drawing/2014/main" id="{D126F754-3859-EBB3-7533-9AA99903EE98}"/>
              </a:ext>
            </a:extLst>
          </p:cNvPr>
          <p:cNvPicPr>
            <a:picLocks noChangeAspect="1"/>
          </p:cNvPicPr>
          <p:nvPr/>
        </p:nvPicPr>
        <p:blipFill>
          <a:blip r:embed="rId2"/>
          <a:stretch>
            <a:fillRect/>
          </a:stretch>
        </p:blipFill>
        <p:spPr>
          <a:xfrm>
            <a:off x="5276850" y="2427260"/>
            <a:ext cx="1638300" cy="1541929"/>
          </a:xfrm>
          <a:prstGeom prst="rect">
            <a:avLst/>
          </a:prstGeom>
        </p:spPr>
      </p:pic>
      <p:sp>
        <p:nvSpPr>
          <p:cNvPr id="10" name="右矢印 9">
            <a:extLst>
              <a:ext uri="{FF2B5EF4-FFF2-40B4-BE49-F238E27FC236}">
                <a16:creationId xmlns:a16="http://schemas.microsoft.com/office/drawing/2014/main" id="{37E7D1B0-C8A9-8034-59B3-790733C36A28}"/>
              </a:ext>
            </a:extLst>
          </p:cNvPr>
          <p:cNvSpPr/>
          <p:nvPr/>
        </p:nvSpPr>
        <p:spPr>
          <a:xfrm>
            <a:off x="4195239" y="2806009"/>
            <a:ext cx="771012" cy="569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a:extLst>
              <a:ext uri="{FF2B5EF4-FFF2-40B4-BE49-F238E27FC236}">
                <a16:creationId xmlns:a16="http://schemas.microsoft.com/office/drawing/2014/main" id="{B01E090C-B6F9-74E4-2A6D-B0D0AF24DBDD}"/>
              </a:ext>
            </a:extLst>
          </p:cNvPr>
          <p:cNvSpPr/>
          <p:nvPr/>
        </p:nvSpPr>
        <p:spPr>
          <a:xfrm>
            <a:off x="7311497" y="2806009"/>
            <a:ext cx="771012" cy="569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CF9EB55-3792-5EC2-BD79-EB2A5184E555}"/>
              </a:ext>
            </a:extLst>
          </p:cNvPr>
          <p:cNvPicPr>
            <a:picLocks noChangeAspect="1"/>
          </p:cNvPicPr>
          <p:nvPr/>
        </p:nvPicPr>
        <p:blipFill>
          <a:blip r:embed="rId3"/>
          <a:stretch>
            <a:fillRect/>
          </a:stretch>
        </p:blipFill>
        <p:spPr>
          <a:xfrm>
            <a:off x="9019081" y="2705158"/>
            <a:ext cx="771012" cy="771012"/>
          </a:xfrm>
          <a:prstGeom prst="rect">
            <a:avLst/>
          </a:prstGeom>
        </p:spPr>
      </p:pic>
      <p:grpSp>
        <p:nvGrpSpPr>
          <p:cNvPr id="18" name="グループ化 17">
            <a:extLst>
              <a:ext uri="{FF2B5EF4-FFF2-40B4-BE49-F238E27FC236}">
                <a16:creationId xmlns:a16="http://schemas.microsoft.com/office/drawing/2014/main" id="{AABF3509-C707-4AC6-B947-7E12E3EAF9B7}"/>
              </a:ext>
            </a:extLst>
          </p:cNvPr>
          <p:cNvGrpSpPr/>
          <p:nvPr/>
        </p:nvGrpSpPr>
        <p:grpSpPr>
          <a:xfrm>
            <a:off x="1843335" y="1996835"/>
            <a:ext cx="2261349" cy="1997547"/>
            <a:chOff x="2190351" y="3211783"/>
            <a:chExt cx="2261349" cy="1997547"/>
          </a:xfrm>
        </p:grpSpPr>
        <p:pic>
          <p:nvPicPr>
            <p:cNvPr id="6" name="図 5">
              <a:extLst>
                <a:ext uri="{FF2B5EF4-FFF2-40B4-BE49-F238E27FC236}">
                  <a16:creationId xmlns:a16="http://schemas.microsoft.com/office/drawing/2014/main" id="{BA36340B-03B6-BC72-C3D9-E9E35028EFED}"/>
                </a:ext>
              </a:extLst>
            </p:cNvPr>
            <p:cNvPicPr>
              <a:picLocks noChangeAspect="1"/>
            </p:cNvPicPr>
            <p:nvPr/>
          </p:nvPicPr>
          <p:blipFill>
            <a:blip r:embed="rId4"/>
            <a:stretch>
              <a:fillRect/>
            </a:stretch>
          </p:blipFill>
          <p:spPr>
            <a:xfrm>
              <a:off x="3323699" y="3602600"/>
              <a:ext cx="625504" cy="625504"/>
            </a:xfrm>
            <a:prstGeom prst="rect">
              <a:avLst/>
            </a:prstGeom>
          </p:spPr>
        </p:pic>
        <p:pic>
          <p:nvPicPr>
            <p:cNvPr id="7" name="図 6">
              <a:extLst>
                <a:ext uri="{FF2B5EF4-FFF2-40B4-BE49-F238E27FC236}">
                  <a16:creationId xmlns:a16="http://schemas.microsoft.com/office/drawing/2014/main" id="{28B30EF7-21BE-4409-ACA3-F3BF31B57F0A}"/>
                </a:ext>
              </a:extLst>
            </p:cNvPr>
            <p:cNvPicPr>
              <a:picLocks noChangeAspect="1"/>
            </p:cNvPicPr>
            <p:nvPr/>
          </p:nvPicPr>
          <p:blipFill>
            <a:blip r:embed="rId4"/>
            <a:stretch>
              <a:fillRect/>
            </a:stretch>
          </p:blipFill>
          <p:spPr>
            <a:xfrm>
              <a:off x="3314386" y="4583826"/>
              <a:ext cx="625504" cy="625504"/>
            </a:xfrm>
            <a:prstGeom prst="rect">
              <a:avLst/>
            </a:prstGeom>
          </p:spPr>
        </p:pic>
        <p:sp>
          <p:nvSpPr>
            <p:cNvPr id="15" name="テキスト ボックス 14">
              <a:extLst>
                <a:ext uri="{FF2B5EF4-FFF2-40B4-BE49-F238E27FC236}">
                  <a16:creationId xmlns:a16="http://schemas.microsoft.com/office/drawing/2014/main" id="{759E3C6E-7616-5B1B-D492-86BE48B56B4F}"/>
                </a:ext>
              </a:extLst>
            </p:cNvPr>
            <p:cNvSpPr txBox="1"/>
            <p:nvPr/>
          </p:nvSpPr>
          <p:spPr>
            <a:xfrm>
              <a:off x="3220895" y="3211783"/>
              <a:ext cx="925709"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問題文</a:t>
              </a:r>
            </a:p>
          </p:txBody>
        </p:sp>
        <p:sp>
          <p:nvSpPr>
            <p:cNvPr id="16" name="テキスト ボックス 15">
              <a:extLst>
                <a:ext uri="{FF2B5EF4-FFF2-40B4-BE49-F238E27FC236}">
                  <a16:creationId xmlns:a16="http://schemas.microsoft.com/office/drawing/2014/main" id="{1D394C08-F7E8-AAFE-321D-7B0E748A336D}"/>
                </a:ext>
              </a:extLst>
            </p:cNvPr>
            <p:cNvSpPr txBox="1"/>
            <p:nvPr/>
          </p:nvSpPr>
          <p:spPr>
            <a:xfrm>
              <a:off x="2190351" y="3337116"/>
              <a:ext cx="647903" cy="369332"/>
            </a:xfrm>
            <a:prstGeom prst="rect">
              <a:avLst/>
            </a:prstGeom>
            <a:noFill/>
          </p:spPr>
          <p:txBody>
            <a:bodyPr wrap="square" rtlCol="0">
              <a:spAutoFit/>
            </a:bodyPr>
            <a:lstStyle/>
            <a:p>
              <a:r>
                <a:rPr lang="ja-JP" altLang="en-US">
                  <a:latin typeface="MS PGothic" panose="020B0600070205080204" pitchFamily="34" charset="-128"/>
                  <a:ea typeface="MS PGothic" panose="020B0600070205080204" pitchFamily="34" charset="-128"/>
                </a:rPr>
                <a:t>学生</a:t>
              </a:r>
              <a:endParaRPr kumimoji="1" lang="ja-JP" altLang="en-US">
                <a:latin typeface="MS PGothic" panose="020B0600070205080204" pitchFamily="34" charset="-128"/>
                <a:ea typeface="MS PGothic" panose="020B0600070205080204" pitchFamily="34" charset="-128"/>
              </a:endParaRPr>
            </a:p>
          </p:txBody>
        </p:sp>
        <p:sp>
          <p:nvSpPr>
            <p:cNvPr id="17" name="テキスト ボックス 16">
              <a:extLst>
                <a:ext uri="{FF2B5EF4-FFF2-40B4-BE49-F238E27FC236}">
                  <a16:creationId xmlns:a16="http://schemas.microsoft.com/office/drawing/2014/main" id="{A50CCD66-2227-608B-DDD6-8CC4AABBA861}"/>
                </a:ext>
              </a:extLst>
            </p:cNvPr>
            <p:cNvSpPr txBox="1"/>
            <p:nvPr/>
          </p:nvSpPr>
          <p:spPr>
            <a:xfrm>
              <a:off x="3001050" y="4211673"/>
              <a:ext cx="1450650"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ソースコード</a:t>
              </a:r>
            </a:p>
          </p:txBody>
        </p:sp>
      </p:grpSp>
      <p:sp>
        <p:nvSpPr>
          <p:cNvPr id="19" name="テキスト ボックス 18">
            <a:extLst>
              <a:ext uri="{FF2B5EF4-FFF2-40B4-BE49-F238E27FC236}">
                <a16:creationId xmlns:a16="http://schemas.microsoft.com/office/drawing/2014/main" id="{0E8413DF-C36A-48F4-06AD-0AE38106BEB9}"/>
              </a:ext>
            </a:extLst>
          </p:cNvPr>
          <p:cNvSpPr txBox="1"/>
          <p:nvPr/>
        </p:nvSpPr>
        <p:spPr>
          <a:xfrm>
            <a:off x="5055658" y="1882511"/>
            <a:ext cx="2080683" cy="646331"/>
          </a:xfrm>
          <a:prstGeom prst="rect">
            <a:avLst/>
          </a:prstGeom>
          <a:noFill/>
        </p:spPr>
        <p:txBody>
          <a:bodyPr wrap="square" rtlCol="0">
            <a:spAutoFit/>
          </a:bodyPr>
          <a:lstStyle/>
          <a:p>
            <a:pPr algn="ctr"/>
            <a:r>
              <a:rPr kumimoji="1" lang="ja-JP" altLang="en-US">
                <a:latin typeface="MS PGothic" panose="020B0600070205080204" pitchFamily="34" charset="-128"/>
                <a:ea typeface="MS PGothic" panose="020B0600070205080204" pitchFamily="34" charset="-128"/>
              </a:rPr>
              <a:t>問題作成システム</a:t>
            </a:r>
            <a:br>
              <a:rPr kumimoji="1" lang="en-US" altLang="ja-JP" dirty="0">
                <a:latin typeface="MS PGothic" panose="020B0600070205080204" pitchFamily="34" charset="-128"/>
                <a:ea typeface="MS PGothic" panose="020B0600070205080204" pitchFamily="34" charset="-128"/>
              </a:rPr>
            </a:br>
            <a:r>
              <a:rPr kumimoji="1" lang="ja-JP" altLang="en-US">
                <a:latin typeface="MS PGothic" panose="020B0600070205080204" pitchFamily="34" charset="-128"/>
                <a:ea typeface="MS PGothic" panose="020B0600070205080204" pitchFamily="34" charset="-128"/>
              </a:rPr>
              <a:t>（</a:t>
            </a:r>
            <a:r>
              <a:rPr kumimoji="1" lang="en-US" altLang="ja-JP" dirty="0">
                <a:latin typeface="MS PGothic" panose="020B0600070205080204" pitchFamily="34" charset="-128"/>
                <a:ea typeface="MS PGothic" panose="020B0600070205080204" pitchFamily="34" charset="-128"/>
              </a:rPr>
              <a:t>LLM</a:t>
            </a:r>
            <a:r>
              <a:rPr kumimoji="1" lang="ja-JP" altLang="en-US">
                <a:latin typeface="MS PGothic" panose="020B0600070205080204" pitchFamily="34" charset="-128"/>
                <a:ea typeface="MS PGothic" panose="020B0600070205080204" pitchFamily="34" charset="-128"/>
              </a:rPr>
              <a:t>）</a:t>
            </a:r>
          </a:p>
        </p:txBody>
      </p:sp>
      <p:sp>
        <p:nvSpPr>
          <p:cNvPr id="20" name="テキスト ボックス 19">
            <a:extLst>
              <a:ext uri="{FF2B5EF4-FFF2-40B4-BE49-F238E27FC236}">
                <a16:creationId xmlns:a16="http://schemas.microsoft.com/office/drawing/2014/main" id="{D083B506-BEC0-7E72-4504-BA30D4569860}"/>
              </a:ext>
            </a:extLst>
          </p:cNvPr>
          <p:cNvSpPr txBox="1"/>
          <p:nvPr/>
        </p:nvSpPr>
        <p:spPr>
          <a:xfrm>
            <a:off x="8589812" y="2237901"/>
            <a:ext cx="1638300" cy="369332"/>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新たな問題</a:t>
            </a:r>
            <a:r>
              <a:rPr lang="ja-JP" altLang="en-US">
                <a:latin typeface="MS PGothic" panose="020B0600070205080204" pitchFamily="34" charset="-128"/>
                <a:ea typeface="MS PGothic" panose="020B0600070205080204" pitchFamily="34" charset="-128"/>
              </a:rPr>
              <a:t>文</a:t>
            </a:r>
            <a:endParaRPr kumimoji="1" lang="ja-JP" altLang="en-US">
              <a:latin typeface="MS PGothic" panose="020B0600070205080204" pitchFamily="34" charset="-128"/>
              <a:ea typeface="MS PGothic" panose="020B0600070205080204" pitchFamily="34" charset="-128"/>
            </a:endParaRPr>
          </a:p>
        </p:txBody>
      </p:sp>
      <p:sp>
        <p:nvSpPr>
          <p:cNvPr id="21" name="テキスト ボックス 20">
            <a:extLst>
              <a:ext uri="{FF2B5EF4-FFF2-40B4-BE49-F238E27FC236}">
                <a16:creationId xmlns:a16="http://schemas.microsoft.com/office/drawing/2014/main" id="{FE428F74-CD8E-A8C7-472C-D36CE2447AD8}"/>
              </a:ext>
            </a:extLst>
          </p:cNvPr>
          <p:cNvSpPr txBox="1"/>
          <p:nvPr/>
        </p:nvSpPr>
        <p:spPr>
          <a:xfrm>
            <a:off x="1183324" y="4069472"/>
            <a:ext cx="2789476" cy="923330"/>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学生が解いた問題とソースコードを問題作成システムに入力</a:t>
            </a:r>
            <a:endParaRPr kumimoji="1" lang="en-US" altLang="ja-JP" dirty="0">
              <a:latin typeface="MS PGothic" panose="020B0600070205080204" pitchFamily="34" charset="-128"/>
              <a:ea typeface="MS PGothic" panose="020B0600070205080204" pitchFamily="34" charset="-128"/>
            </a:endParaRPr>
          </a:p>
        </p:txBody>
      </p:sp>
      <p:sp>
        <p:nvSpPr>
          <p:cNvPr id="22" name="テキスト ボックス 21">
            <a:extLst>
              <a:ext uri="{FF2B5EF4-FFF2-40B4-BE49-F238E27FC236}">
                <a16:creationId xmlns:a16="http://schemas.microsoft.com/office/drawing/2014/main" id="{69A33AFF-7FFB-A664-021B-D34F3A9C3115}"/>
              </a:ext>
            </a:extLst>
          </p:cNvPr>
          <p:cNvSpPr txBox="1"/>
          <p:nvPr/>
        </p:nvSpPr>
        <p:spPr>
          <a:xfrm>
            <a:off x="4748899" y="4062317"/>
            <a:ext cx="2694200" cy="923330"/>
          </a:xfrm>
          <a:prstGeom prst="rect">
            <a:avLst/>
          </a:prstGeom>
          <a:noFill/>
        </p:spPr>
        <p:txBody>
          <a:bodyPr wrap="square" rtlCol="0">
            <a:spAutoFit/>
          </a:bodyPr>
          <a:lstStyle/>
          <a:p>
            <a:r>
              <a:rPr kumimoji="1" lang="en-US" altLang="ja-JP" dirty="0">
                <a:latin typeface="MS PGothic" panose="020B0600070205080204" pitchFamily="34" charset="-128"/>
                <a:ea typeface="MS PGothic" panose="020B0600070205080204" pitchFamily="34" charset="-128"/>
              </a:rPr>
              <a:t>LLM</a:t>
            </a:r>
            <a:r>
              <a:rPr kumimoji="1" lang="ja-JP" altLang="en-US">
                <a:latin typeface="MS PGothic" panose="020B0600070205080204" pitchFamily="34" charset="-128"/>
                <a:ea typeface="MS PGothic" panose="020B0600070205080204" pitchFamily="34" charset="-128"/>
              </a:rPr>
              <a:t>で構築した問題作成システムが学生の潜在的なスキルを推定</a:t>
            </a:r>
            <a:endParaRPr kumimoji="1" lang="en-US" altLang="ja-JP" dirty="0">
              <a:latin typeface="MS PGothic" panose="020B0600070205080204" pitchFamily="34" charset="-128"/>
              <a:ea typeface="MS PGothic" panose="020B0600070205080204" pitchFamily="34" charset="-128"/>
            </a:endParaRPr>
          </a:p>
        </p:txBody>
      </p:sp>
      <p:sp>
        <p:nvSpPr>
          <p:cNvPr id="23" name="テキスト ボックス 22">
            <a:extLst>
              <a:ext uri="{FF2B5EF4-FFF2-40B4-BE49-F238E27FC236}">
                <a16:creationId xmlns:a16="http://schemas.microsoft.com/office/drawing/2014/main" id="{6BF4AD09-30C6-296D-50C8-D2B886390D18}"/>
              </a:ext>
            </a:extLst>
          </p:cNvPr>
          <p:cNvSpPr txBox="1"/>
          <p:nvPr/>
        </p:nvSpPr>
        <p:spPr>
          <a:xfrm>
            <a:off x="8219198" y="4062317"/>
            <a:ext cx="2694200" cy="923330"/>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問題作成システムが学生のレベルに沿った問題を生成</a:t>
            </a:r>
            <a:endParaRPr kumimoji="1" lang="en-US" altLang="ja-JP" dirty="0">
              <a:latin typeface="MS PGothic" panose="020B0600070205080204" pitchFamily="34" charset="-128"/>
              <a:ea typeface="MS PGothic" panose="020B0600070205080204" pitchFamily="34" charset="-128"/>
            </a:endParaRPr>
          </a:p>
        </p:txBody>
      </p:sp>
      <p:sp>
        <p:nvSpPr>
          <p:cNvPr id="29" name="角丸四角形 28">
            <a:extLst>
              <a:ext uri="{FF2B5EF4-FFF2-40B4-BE49-F238E27FC236}">
                <a16:creationId xmlns:a16="http://schemas.microsoft.com/office/drawing/2014/main" id="{AFE525F3-5027-778D-7B6E-BE4EF1EB4519}"/>
              </a:ext>
            </a:extLst>
          </p:cNvPr>
          <p:cNvSpPr/>
          <p:nvPr/>
        </p:nvSpPr>
        <p:spPr>
          <a:xfrm>
            <a:off x="752559" y="5206304"/>
            <a:ext cx="10601241" cy="1027518"/>
          </a:xfrm>
          <a:prstGeom prst="round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1" name="図 30" descr="図形&#10;&#10;中程度の精度で自動的に生成された説明">
            <a:extLst>
              <a:ext uri="{FF2B5EF4-FFF2-40B4-BE49-F238E27FC236}">
                <a16:creationId xmlns:a16="http://schemas.microsoft.com/office/drawing/2014/main" id="{1E6FC532-C102-DEC7-3BBC-5D4A5647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351" y="2492851"/>
            <a:ext cx="673869" cy="923330"/>
          </a:xfrm>
          <a:prstGeom prst="rect">
            <a:avLst/>
          </a:prstGeom>
        </p:spPr>
      </p:pic>
    </p:spTree>
    <p:extLst>
      <p:ext uri="{BB962C8B-B14F-4D97-AF65-F5344CB8AC3E}">
        <p14:creationId xmlns:p14="http://schemas.microsoft.com/office/powerpoint/2010/main" val="63929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6B74B-B21A-637E-4785-3CACA72140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B4422A-77F4-ADD4-91D1-7B17945974C8}"/>
              </a:ext>
            </a:extLst>
          </p:cNvPr>
          <p:cNvSpPr>
            <a:spLocks noGrp="1"/>
          </p:cNvSpPr>
          <p:nvPr>
            <p:ph type="title"/>
          </p:nvPr>
        </p:nvSpPr>
        <p:spPr/>
        <p:txBody>
          <a:bodyPr/>
          <a:lstStyle/>
          <a:p>
            <a:r>
              <a:rPr kumimoji="1" lang="ja-JP" altLang="en-US"/>
              <a:t>提案手法</a:t>
            </a:r>
          </a:p>
        </p:txBody>
      </p:sp>
      <p:sp>
        <p:nvSpPr>
          <p:cNvPr id="3" name="コンテンツ プレースホルダー 2">
            <a:extLst>
              <a:ext uri="{FF2B5EF4-FFF2-40B4-BE49-F238E27FC236}">
                <a16:creationId xmlns:a16="http://schemas.microsoft.com/office/drawing/2014/main" id="{95873487-ED38-D4B5-E30E-F06D9265081B}"/>
              </a:ext>
            </a:extLst>
          </p:cNvPr>
          <p:cNvSpPr>
            <a:spLocks noGrp="1"/>
          </p:cNvSpPr>
          <p:nvPr>
            <p:ph idx="1"/>
          </p:nvPr>
        </p:nvSpPr>
        <p:spPr/>
        <p:txBody>
          <a:bodyPr numCol="2"/>
          <a:lstStyle/>
          <a:p>
            <a:pPr marL="0" indent="0">
              <a:buNone/>
            </a:pPr>
            <a:r>
              <a:rPr kumimoji="1" lang="en-US" altLang="ja-JP" dirty="0"/>
              <a:t>2</a:t>
            </a:r>
            <a:r>
              <a:rPr lang="ja-JP" altLang="en-US"/>
              <a:t>ステップによる問題作成システム</a:t>
            </a:r>
            <a:endParaRPr lang="en-US" altLang="ja-JP" dirty="0"/>
          </a:p>
          <a:p>
            <a:pPr marL="0" indent="0">
              <a:buNone/>
            </a:pPr>
            <a:r>
              <a:rPr lang="en-US" altLang="ja-JP" sz="2000" dirty="0"/>
              <a:t>Step1: </a:t>
            </a:r>
            <a:r>
              <a:rPr lang="ja-JP" altLang="en-US" sz="2000"/>
              <a:t>学生が解いた問題とソースコードから</a:t>
            </a:r>
            <a:br>
              <a:rPr lang="en-US" altLang="ja-JP" sz="2000" dirty="0"/>
            </a:br>
            <a:r>
              <a:rPr lang="ja-JP" altLang="en-US" sz="2000"/>
              <a:t>　　　　</a:t>
            </a:r>
            <a:r>
              <a:rPr lang="en-US" altLang="ja-JP" sz="2000" dirty="0"/>
              <a:t> </a:t>
            </a:r>
            <a:r>
              <a:rPr lang="ja-JP" altLang="en-US" sz="2000"/>
              <a:t>問題を生成</a:t>
            </a:r>
            <a:endParaRPr lang="en-US" altLang="ja-JP" sz="2000" dirty="0"/>
          </a:p>
        </p:txBody>
      </p:sp>
      <p:sp>
        <p:nvSpPr>
          <p:cNvPr id="4" name="スライド番号プレースホルダー 3">
            <a:extLst>
              <a:ext uri="{FF2B5EF4-FFF2-40B4-BE49-F238E27FC236}">
                <a16:creationId xmlns:a16="http://schemas.microsoft.com/office/drawing/2014/main" id="{C52DB07B-6DB0-12F1-B590-2EF4DA341D4A}"/>
              </a:ext>
            </a:extLst>
          </p:cNvPr>
          <p:cNvSpPr>
            <a:spLocks noGrp="1"/>
          </p:cNvSpPr>
          <p:nvPr>
            <p:ph type="sldNum" sz="quarter" idx="12"/>
          </p:nvPr>
        </p:nvSpPr>
        <p:spPr/>
        <p:txBody>
          <a:bodyPr/>
          <a:lstStyle/>
          <a:p>
            <a:fld id="{6B65950B-AD61-4ED9-A41B-94A1DCC0BABE}" type="slidenum">
              <a:rPr lang="ja-JP" altLang="en-US" smtClean="0"/>
              <a:pPr/>
              <a:t>5</a:t>
            </a:fld>
            <a:endParaRPr lang="ja-JP" altLang="en-US" dirty="0"/>
          </a:p>
        </p:txBody>
      </p:sp>
      <p:pic>
        <p:nvPicPr>
          <p:cNvPr id="8" name="図 7">
            <a:extLst>
              <a:ext uri="{FF2B5EF4-FFF2-40B4-BE49-F238E27FC236}">
                <a16:creationId xmlns:a16="http://schemas.microsoft.com/office/drawing/2014/main" id="{E4D226A2-97D0-0CEE-3652-412F4C578E8B}"/>
              </a:ext>
            </a:extLst>
          </p:cNvPr>
          <p:cNvPicPr>
            <a:picLocks noChangeAspect="1"/>
          </p:cNvPicPr>
          <p:nvPr/>
        </p:nvPicPr>
        <p:blipFill>
          <a:blip r:embed="rId2"/>
          <a:srcRect l="521" t="144" r="-521" b="42916"/>
          <a:stretch/>
        </p:blipFill>
        <p:spPr>
          <a:xfrm>
            <a:off x="706761" y="2291002"/>
            <a:ext cx="4944130" cy="3398157"/>
          </a:xfrm>
          <a:prstGeom prst="rect">
            <a:avLst/>
          </a:prstGeom>
        </p:spPr>
      </p:pic>
      <p:pic>
        <p:nvPicPr>
          <p:cNvPr id="9" name="図 8">
            <a:extLst>
              <a:ext uri="{FF2B5EF4-FFF2-40B4-BE49-F238E27FC236}">
                <a16:creationId xmlns:a16="http://schemas.microsoft.com/office/drawing/2014/main" id="{9FF98557-D55D-A5C1-92FB-27A7B69682E1}"/>
              </a:ext>
            </a:extLst>
          </p:cNvPr>
          <p:cNvPicPr>
            <a:picLocks noChangeAspect="1"/>
          </p:cNvPicPr>
          <p:nvPr/>
        </p:nvPicPr>
        <p:blipFill>
          <a:blip r:embed="rId3"/>
          <a:srcRect t="64460"/>
          <a:stretch/>
        </p:blipFill>
        <p:spPr>
          <a:xfrm>
            <a:off x="6440784" y="2936255"/>
            <a:ext cx="4913016" cy="2107649"/>
          </a:xfrm>
          <a:prstGeom prst="rect">
            <a:avLst/>
          </a:prstGeom>
        </p:spPr>
      </p:pic>
      <p:sp>
        <p:nvSpPr>
          <p:cNvPr id="10" name="テキスト ボックス 9">
            <a:extLst>
              <a:ext uri="{FF2B5EF4-FFF2-40B4-BE49-F238E27FC236}">
                <a16:creationId xmlns:a16="http://schemas.microsoft.com/office/drawing/2014/main" id="{0A923018-950F-AF50-3DDD-9D5E54A20E1C}"/>
              </a:ext>
            </a:extLst>
          </p:cNvPr>
          <p:cNvSpPr txBox="1"/>
          <p:nvPr/>
        </p:nvSpPr>
        <p:spPr>
          <a:xfrm>
            <a:off x="6376861" y="1590883"/>
            <a:ext cx="4976939" cy="707886"/>
          </a:xfrm>
          <a:prstGeom prst="rect">
            <a:avLst/>
          </a:prstGeom>
          <a:noFill/>
        </p:spPr>
        <p:txBody>
          <a:bodyPr wrap="square" rtlCol="0">
            <a:spAutoFit/>
          </a:bodyPr>
          <a:lstStyle/>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Step2: Step1</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を</a:t>
            </a: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3</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回繰り返して生成した問題を</a:t>
            </a:r>
            <a:b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br>
            <a:r>
              <a:rPr kumimoji="1" lang="en-US" altLang="ja-JP" sz="20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ja-JP" altLang="en-US" sz="2000" b="0" i="0" u="none" strike="noStrike" kern="1200" cap="none" spc="0" normalizeH="0" baseline="0" noProof="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再評価</a:t>
            </a:r>
            <a:endParaRPr kumimoji="1" lang="ja-JP" altLang="en-US"/>
          </a:p>
        </p:txBody>
      </p:sp>
      <p:sp>
        <p:nvSpPr>
          <p:cNvPr id="11" name="右矢印 10">
            <a:extLst>
              <a:ext uri="{FF2B5EF4-FFF2-40B4-BE49-F238E27FC236}">
                <a16:creationId xmlns:a16="http://schemas.microsoft.com/office/drawing/2014/main" id="{227A9230-FD45-5776-5C11-56905347A62B}"/>
              </a:ext>
            </a:extLst>
          </p:cNvPr>
          <p:cNvSpPr/>
          <p:nvPr/>
        </p:nvSpPr>
        <p:spPr>
          <a:xfrm>
            <a:off x="5675214" y="3787073"/>
            <a:ext cx="420786" cy="5664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52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12AAC0-D3D4-B7EA-650D-870F53510E0B}"/>
              </a:ext>
            </a:extLst>
          </p:cNvPr>
          <p:cNvSpPr>
            <a:spLocks noGrp="1"/>
          </p:cNvSpPr>
          <p:nvPr>
            <p:ph type="title"/>
          </p:nvPr>
        </p:nvSpPr>
        <p:spPr/>
        <p:txBody>
          <a:bodyPr/>
          <a:lstStyle/>
          <a:p>
            <a:r>
              <a:rPr lang="ja-JP" altLang="en-US"/>
              <a:t>問題作成システムのアーキテクチャ</a:t>
            </a:r>
            <a:endParaRPr kumimoji="1" lang="ja-JP" altLang="en-US"/>
          </a:p>
        </p:txBody>
      </p:sp>
      <p:sp>
        <p:nvSpPr>
          <p:cNvPr id="3" name="コンテンツ プレースホルダー 2">
            <a:extLst>
              <a:ext uri="{FF2B5EF4-FFF2-40B4-BE49-F238E27FC236}">
                <a16:creationId xmlns:a16="http://schemas.microsoft.com/office/drawing/2014/main" id="{7454E8DE-1C71-F2D5-67B7-CE5E9AD12D4D}"/>
              </a:ext>
            </a:extLst>
          </p:cNvPr>
          <p:cNvSpPr>
            <a:spLocks noGrp="1"/>
          </p:cNvSpPr>
          <p:nvPr>
            <p:ph idx="1"/>
          </p:nvPr>
        </p:nvSpPr>
        <p:spPr/>
        <p:txBody>
          <a:bodyPr/>
          <a:lstStyle/>
          <a:p>
            <a:pPr marL="0" indent="0">
              <a:buNone/>
            </a:pPr>
            <a:r>
              <a:rPr lang="ja-JP" altLang="en-US"/>
              <a:t>問題作成システム内で</a:t>
            </a:r>
            <a:br>
              <a:rPr lang="en-US" altLang="ja-JP" dirty="0"/>
            </a:br>
            <a:r>
              <a:rPr lang="en-US" altLang="ja-JP" b="1" dirty="0">
                <a:solidFill>
                  <a:srgbClr val="FF0000"/>
                </a:solidFill>
              </a:rPr>
              <a:t>4</a:t>
            </a:r>
            <a:r>
              <a:rPr lang="ja-JP" altLang="en-US" b="1">
                <a:solidFill>
                  <a:srgbClr val="FF0000"/>
                </a:solidFill>
              </a:rPr>
              <a:t>つの</a:t>
            </a:r>
            <a:r>
              <a:rPr lang="ja-JP" altLang="en-US" b="1"/>
              <a:t>プロンプティング手法</a:t>
            </a:r>
            <a:r>
              <a:rPr lang="ja-JP" altLang="en-US"/>
              <a:t>を活用</a:t>
            </a:r>
            <a:endParaRPr lang="en-US" altLang="ja-JP" dirty="0"/>
          </a:p>
          <a:p>
            <a:pPr marL="0" indent="0">
              <a:buNone/>
            </a:pPr>
            <a:endParaRPr lang="en-US" altLang="ja-JP" sz="500" dirty="0"/>
          </a:p>
          <a:p>
            <a:r>
              <a:rPr lang="en-US" altLang="ja-JP" sz="2000" dirty="0"/>
              <a:t>Role-Play Prompting</a:t>
            </a:r>
          </a:p>
          <a:p>
            <a:r>
              <a:rPr kumimoji="1" lang="en" altLang="ja-JP" sz="2000" dirty="0"/>
              <a:t>Few-Shot Learning</a:t>
            </a:r>
          </a:p>
          <a:p>
            <a:r>
              <a:rPr lang="en" altLang="ja-JP" sz="2000" dirty="0"/>
              <a:t>Chain-of-Thought (</a:t>
            </a:r>
            <a:r>
              <a:rPr lang="en" altLang="ja-JP" sz="2000" dirty="0" err="1"/>
              <a:t>CoT</a:t>
            </a:r>
            <a:r>
              <a:rPr lang="en" altLang="ja-JP" sz="2000" dirty="0"/>
              <a:t>)</a:t>
            </a:r>
          </a:p>
          <a:p>
            <a:r>
              <a:rPr lang="en" altLang="ja-JP" sz="2000" dirty="0"/>
              <a:t>Self-Consistency</a:t>
            </a:r>
          </a:p>
          <a:p>
            <a:endParaRPr lang="en" altLang="ja-JP" sz="1800" dirty="0"/>
          </a:p>
          <a:p>
            <a:pPr marL="0" indent="0">
              <a:buNone/>
            </a:pPr>
            <a:r>
              <a:rPr lang="ja-JP" altLang="en-US"/>
              <a:t>→</a:t>
            </a:r>
            <a:r>
              <a:rPr lang="en-US" altLang="ja-JP" dirty="0"/>
              <a:t> </a:t>
            </a:r>
            <a:r>
              <a:rPr lang="ja-JP" altLang="en-US"/>
              <a:t>コストのかかる追加学習をせずに</a:t>
            </a:r>
            <a:br>
              <a:rPr lang="en-US" altLang="ja-JP" dirty="0"/>
            </a:br>
            <a:r>
              <a:rPr lang="ja-JP" altLang="en-US"/>
              <a:t>　　分析能力を向上</a:t>
            </a:r>
            <a:endParaRPr lang="en-US" altLang="ja-JP" dirty="0"/>
          </a:p>
        </p:txBody>
      </p:sp>
      <p:sp>
        <p:nvSpPr>
          <p:cNvPr id="4" name="スライド番号プレースホルダー 3">
            <a:extLst>
              <a:ext uri="{FF2B5EF4-FFF2-40B4-BE49-F238E27FC236}">
                <a16:creationId xmlns:a16="http://schemas.microsoft.com/office/drawing/2014/main" id="{B0BB85A5-6CC1-E801-75EE-3A2C602C1BF3}"/>
              </a:ext>
            </a:extLst>
          </p:cNvPr>
          <p:cNvSpPr>
            <a:spLocks noGrp="1"/>
          </p:cNvSpPr>
          <p:nvPr>
            <p:ph type="sldNum" sz="quarter" idx="12"/>
          </p:nvPr>
        </p:nvSpPr>
        <p:spPr/>
        <p:txBody>
          <a:bodyPr/>
          <a:lstStyle/>
          <a:p>
            <a:fld id="{6B65950B-AD61-4ED9-A41B-94A1DCC0BABE}" type="slidenum">
              <a:rPr lang="ja-JP" altLang="en-US" smtClean="0"/>
              <a:pPr/>
              <a:t>6</a:t>
            </a:fld>
            <a:endParaRPr lang="ja-JP" altLang="en-US" dirty="0"/>
          </a:p>
        </p:txBody>
      </p:sp>
      <p:pic>
        <p:nvPicPr>
          <p:cNvPr id="6" name="図 5">
            <a:extLst>
              <a:ext uri="{FF2B5EF4-FFF2-40B4-BE49-F238E27FC236}">
                <a16:creationId xmlns:a16="http://schemas.microsoft.com/office/drawing/2014/main" id="{800A9FE1-ED34-C40E-935B-8AAC07EEC58E}"/>
              </a:ext>
            </a:extLst>
          </p:cNvPr>
          <p:cNvPicPr>
            <a:picLocks noChangeAspect="1"/>
          </p:cNvPicPr>
          <p:nvPr/>
        </p:nvPicPr>
        <p:blipFill>
          <a:blip r:embed="rId2"/>
          <a:stretch>
            <a:fillRect/>
          </a:stretch>
        </p:blipFill>
        <p:spPr>
          <a:xfrm>
            <a:off x="5286375" y="1066292"/>
            <a:ext cx="6524625" cy="5290057"/>
          </a:xfrm>
          <a:prstGeom prst="rect">
            <a:avLst/>
          </a:prstGeom>
        </p:spPr>
      </p:pic>
    </p:spTree>
    <p:extLst>
      <p:ext uri="{BB962C8B-B14F-4D97-AF65-F5344CB8AC3E}">
        <p14:creationId xmlns:p14="http://schemas.microsoft.com/office/powerpoint/2010/main" val="180345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E6380-EBA6-015E-FF73-D99BBE958A71}"/>
              </a:ext>
            </a:extLst>
          </p:cNvPr>
          <p:cNvSpPr>
            <a:spLocks noGrp="1"/>
          </p:cNvSpPr>
          <p:nvPr>
            <p:ph type="title"/>
          </p:nvPr>
        </p:nvSpPr>
        <p:spPr/>
        <p:txBody>
          <a:bodyPr>
            <a:normAutofit/>
          </a:bodyPr>
          <a:lstStyle/>
          <a:p>
            <a:r>
              <a:rPr lang="en-US" altLang="ja-JP" dirty="0">
                <a:latin typeface="+mj-ea"/>
              </a:rPr>
              <a:t>Role-Play Prompting </a:t>
            </a:r>
            <a:r>
              <a:rPr lang="en-US" altLang="ja-JP" sz="2400" dirty="0">
                <a:latin typeface="+mj-ea"/>
              </a:rPr>
              <a:t>[</a:t>
            </a:r>
            <a:r>
              <a:rPr lang="en" altLang="ja-JP" sz="2400" dirty="0"/>
              <a:t>Kong, </a:t>
            </a:r>
            <a:r>
              <a:rPr lang="en" altLang="ja-JP" sz="2400" dirty="0" err="1"/>
              <a:t>Aobo</a:t>
            </a:r>
            <a:r>
              <a:rPr lang="en" altLang="ja-JP" sz="2400" dirty="0"/>
              <a:t>, et al., 2023</a:t>
            </a:r>
            <a:r>
              <a:rPr lang="en-US" altLang="ja-JP" sz="2400" dirty="0">
                <a:latin typeface="+mj-ea"/>
              </a:rPr>
              <a:t>] </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216DD9C3-456E-A81B-C6C9-DF5FA051B330}"/>
              </a:ext>
            </a:extLst>
          </p:cNvPr>
          <p:cNvSpPr>
            <a:spLocks noGrp="1"/>
          </p:cNvSpPr>
          <p:nvPr>
            <p:ph idx="1"/>
          </p:nvPr>
        </p:nvSpPr>
        <p:spPr/>
        <p:txBody>
          <a:bodyPr/>
          <a:lstStyle/>
          <a:p>
            <a:pPr marL="0" indent="0">
              <a:buNone/>
            </a:pPr>
            <a:r>
              <a:rPr lang="en-US" altLang="ja-JP" dirty="0"/>
              <a:t>2</a:t>
            </a:r>
            <a:r>
              <a:rPr lang="ja-JP" altLang="en-US"/>
              <a:t>段階のフレームワークで</a:t>
            </a:r>
            <a:r>
              <a:rPr lang="en-US" altLang="ja-JP" dirty="0"/>
              <a:t>,  LLM</a:t>
            </a:r>
            <a:r>
              <a:rPr lang="ja-JP" altLang="en-US"/>
              <a:t>に</a:t>
            </a:r>
            <a:r>
              <a:rPr kumimoji="1" lang="ja-JP" altLang="en-US">
                <a:solidFill>
                  <a:srgbClr val="FF0000"/>
                </a:solidFill>
              </a:rPr>
              <a:t>専門家としての役割</a:t>
            </a:r>
            <a:r>
              <a:rPr kumimoji="1" lang="ja-JP" altLang="en-US"/>
              <a:t>を与える</a:t>
            </a:r>
            <a:endParaRPr kumimoji="1" lang="en-US" altLang="ja-JP" dirty="0"/>
          </a:p>
          <a:p>
            <a:pPr marL="0" indent="0">
              <a:buNone/>
            </a:pPr>
            <a:endParaRPr kumimoji="1" lang="en-US" altLang="ja-JP" sz="100" dirty="0">
              <a:solidFill>
                <a:srgbClr val="FF0000"/>
              </a:solidFill>
            </a:endParaRPr>
          </a:p>
          <a:p>
            <a:r>
              <a:rPr lang="en" altLang="ja-JP" sz="1800" dirty="0">
                <a:effectLst/>
                <a:latin typeface="CMR10"/>
              </a:rPr>
              <a:t>Role-Setting Prompt </a:t>
            </a:r>
            <a:r>
              <a:rPr lang="ja-JP" altLang="en-US" sz="1800">
                <a:effectLst/>
                <a:latin typeface="CMR10"/>
              </a:rPr>
              <a:t>：</a:t>
            </a:r>
            <a:r>
              <a:rPr lang="en-US" altLang="ja-JP" sz="1800" dirty="0">
                <a:effectLst/>
                <a:latin typeface="CMR10"/>
              </a:rPr>
              <a:t>LLM</a:t>
            </a:r>
            <a:r>
              <a:rPr lang="ja-JP" altLang="en-US" sz="1800">
                <a:latin typeface="CMR10"/>
              </a:rPr>
              <a:t>の役割</a:t>
            </a:r>
            <a:endParaRPr lang="en" altLang="ja-JP" sz="1600" dirty="0"/>
          </a:p>
          <a:p>
            <a:r>
              <a:rPr lang="en" altLang="ja-JP" sz="1800" dirty="0">
                <a:effectLst/>
                <a:latin typeface="CMR10"/>
              </a:rPr>
              <a:t>Role-Feedback Prompt </a:t>
            </a:r>
            <a:r>
              <a:rPr lang="ja-JP" altLang="en-US" sz="1800">
                <a:effectLst/>
                <a:latin typeface="CMR10"/>
              </a:rPr>
              <a:t>：役割に対する</a:t>
            </a:r>
            <a:r>
              <a:rPr lang="ja-JP" altLang="en-US" sz="1800">
                <a:latin typeface="CMR10"/>
              </a:rPr>
              <a:t>返答</a:t>
            </a:r>
            <a:endParaRPr kumimoji="1" lang="en-US" altLang="ja-JP" sz="2000" dirty="0"/>
          </a:p>
        </p:txBody>
      </p:sp>
      <p:pic>
        <p:nvPicPr>
          <p:cNvPr id="8" name="図 7">
            <a:extLst>
              <a:ext uri="{FF2B5EF4-FFF2-40B4-BE49-F238E27FC236}">
                <a16:creationId xmlns:a16="http://schemas.microsoft.com/office/drawing/2014/main" id="{07919CEA-F5A8-FC9F-BBBF-2AC3D06718DB}"/>
              </a:ext>
            </a:extLst>
          </p:cNvPr>
          <p:cNvPicPr>
            <a:picLocks noChangeAspect="1"/>
          </p:cNvPicPr>
          <p:nvPr/>
        </p:nvPicPr>
        <p:blipFill>
          <a:blip r:embed="rId2"/>
          <a:srcRect b="41879"/>
          <a:stretch/>
        </p:blipFill>
        <p:spPr>
          <a:xfrm>
            <a:off x="626647" y="3775976"/>
            <a:ext cx="5195656" cy="2714491"/>
          </a:xfrm>
          <a:prstGeom prst="rect">
            <a:avLst/>
          </a:prstGeom>
        </p:spPr>
      </p:pic>
      <p:pic>
        <p:nvPicPr>
          <p:cNvPr id="9" name="図 8">
            <a:extLst>
              <a:ext uri="{FF2B5EF4-FFF2-40B4-BE49-F238E27FC236}">
                <a16:creationId xmlns:a16="http://schemas.microsoft.com/office/drawing/2014/main" id="{27429D66-95C1-7F18-75B5-E7C78E3330AD}"/>
              </a:ext>
            </a:extLst>
          </p:cNvPr>
          <p:cNvPicPr>
            <a:picLocks noChangeAspect="1"/>
          </p:cNvPicPr>
          <p:nvPr/>
        </p:nvPicPr>
        <p:blipFill>
          <a:blip r:embed="rId3"/>
          <a:stretch>
            <a:fillRect/>
          </a:stretch>
        </p:blipFill>
        <p:spPr>
          <a:xfrm>
            <a:off x="6206994" y="3586695"/>
            <a:ext cx="4762114" cy="2824821"/>
          </a:xfrm>
          <a:prstGeom prst="rect">
            <a:avLst/>
          </a:prstGeom>
        </p:spPr>
      </p:pic>
      <p:sp>
        <p:nvSpPr>
          <p:cNvPr id="12" name="テキスト ボックス 11">
            <a:extLst>
              <a:ext uri="{FF2B5EF4-FFF2-40B4-BE49-F238E27FC236}">
                <a16:creationId xmlns:a16="http://schemas.microsoft.com/office/drawing/2014/main" id="{1B68917E-EC1E-9DB3-250D-915E1307D86C}"/>
              </a:ext>
            </a:extLst>
          </p:cNvPr>
          <p:cNvSpPr txBox="1"/>
          <p:nvPr/>
        </p:nvSpPr>
        <p:spPr>
          <a:xfrm>
            <a:off x="6206994" y="1859125"/>
            <a:ext cx="5128728" cy="1477328"/>
          </a:xfrm>
          <a:prstGeom prst="rect">
            <a:avLst/>
          </a:prstGeom>
          <a:noFill/>
        </p:spPr>
        <p:txBody>
          <a:bodyPr wrap="square" rtlCol="0">
            <a:spAutoFit/>
          </a:bodyPr>
          <a:lstStyle/>
          <a:p>
            <a:r>
              <a:rPr kumimoji="1" lang="en-US" altLang="ja-JP" dirty="0">
                <a:latin typeface="MS PGothic" panose="020B0600070205080204" pitchFamily="34" charset="-128"/>
                <a:ea typeface="MS PGothic" panose="020B0600070205080204" pitchFamily="34" charset="-128"/>
              </a:rPr>
              <a:t>12</a:t>
            </a:r>
            <a:r>
              <a:rPr kumimoji="1" lang="ja-JP" altLang="en-US">
                <a:latin typeface="MS PGothic" panose="020B0600070205080204" pitchFamily="34" charset="-128"/>
                <a:ea typeface="MS PGothic" panose="020B0600070205080204" pitchFamily="34" charset="-128"/>
              </a:rPr>
              <a:t>ベンチマークにおける性能比較結果</a:t>
            </a:r>
            <a:endParaRPr kumimoji="1" lang="en-US" altLang="ja-JP" dirty="0">
              <a:latin typeface="MS PGothic" panose="020B0600070205080204" pitchFamily="34" charset="-128"/>
              <a:ea typeface="MS PGothic" panose="020B0600070205080204" pitchFamily="34" charset="-128"/>
            </a:endParaRPr>
          </a:p>
          <a:p>
            <a:endParaRPr kumimoji="1" lang="en-US" altLang="ja-JP" sz="300"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a:t>
            </a:r>
            <a:r>
              <a:rPr lang="en-US" altLang="ja-JP" dirty="0">
                <a:latin typeface="MS PGothic" panose="020B0600070205080204" pitchFamily="34" charset="-128"/>
                <a:ea typeface="MS PGothic" panose="020B0600070205080204" pitchFamily="34" charset="-128"/>
              </a:rPr>
              <a:t> </a:t>
            </a:r>
            <a:r>
              <a:rPr kumimoji="1" lang="ja-JP" altLang="en-US" b="1">
                <a:latin typeface="MS PGothic" panose="020B0600070205080204" pitchFamily="34" charset="-128"/>
                <a:ea typeface="MS PGothic" panose="020B0600070205080204" pitchFamily="34" charset="-128"/>
              </a:rPr>
              <a:t>多くのベンチマークで</a:t>
            </a:r>
            <a:r>
              <a:rPr lang="ja-JP" altLang="en-US" b="1">
                <a:latin typeface="MS PGothic" panose="020B0600070205080204" pitchFamily="34" charset="-128"/>
                <a:ea typeface="MS PGothic" panose="020B0600070205080204" pitchFamily="34" charset="-128"/>
              </a:rPr>
              <a:t>他手法</a:t>
            </a:r>
            <a:r>
              <a:rPr kumimoji="1" lang="ja-JP" altLang="en-US" b="1">
                <a:latin typeface="MS PGothic" panose="020B0600070205080204" pitchFamily="34" charset="-128"/>
                <a:ea typeface="MS PGothic" panose="020B0600070205080204" pitchFamily="34" charset="-128"/>
              </a:rPr>
              <a:t>を上回る</a:t>
            </a:r>
            <a:endParaRPr kumimoji="1" lang="en-US" altLang="ja-JP" b="1" dirty="0">
              <a:latin typeface="MS PGothic" panose="020B0600070205080204" pitchFamily="34" charset="-128"/>
              <a:ea typeface="MS PGothic" panose="020B0600070205080204" pitchFamily="34" charset="-128"/>
            </a:endParaRPr>
          </a:p>
          <a:p>
            <a:endParaRPr kumimoji="1" lang="en-US" altLang="ja-JP" sz="3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a:t>
            </a:r>
            <a:r>
              <a:rPr kumimoji="1" lang="en-US" altLang="ja-JP" sz="1600" dirty="0">
                <a:latin typeface="MS PGothic" panose="020B0600070205080204" pitchFamily="34" charset="-128"/>
                <a:ea typeface="MS PGothic" panose="020B0600070205080204" pitchFamily="34" charset="-128"/>
              </a:rPr>
              <a:t> </a:t>
            </a:r>
            <a:r>
              <a:rPr kumimoji="1" lang="en-US" altLang="ja-JP" sz="1600" dirty="0" err="1">
                <a:latin typeface="MS PGothic" panose="020B0600070205080204" pitchFamily="34" charset="-128"/>
                <a:ea typeface="MS PGothic" panose="020B0600070205080204" pitchFamily="34" charset="-128"/>
              </a:rPr>
              <a:t>AddSub</a:t>
            </a:r>
            <a:r>
              <a:rPr kumimoji="1" lang="en-US" altLang="ja-JP" sz="1600" dirty="0">
                <a:latin typeface="MS PGothic" panose="020B0600070205080204" pitchFamily="34" charset="-128"/>
                <a:ea typeface="MS PGothic" panose="020B0600070205080204" pitchFamily="34" charset="-128"/>
              </a:rPr>
              <a:t>(</a:t>
            </a:r>
            <a:r>
              <a:rPr kumimoji="1" lang="ja-JP" altLang="en-US" sz="1600">
                <a:latin typeface="MS PGothic" panose="020B0600070205080204" pitchFamily="34" charset="-128"/>
                <a:ea typeface="MS PGothic" panose="020B0600070205080204" pitchFamily="34" charset="-128"/>
              </a:rPr>
              <a:t>数学的推論</a:t>
            </a:r>
            <a:r>
              <a:rPr kumimoji="1" lang="en-US" altLang="ja-JP" sz="1600" dirty="0">
                <a:latin typeface="MS PGothic" panose="020B0600070205080204" pitchFamily="34" charset="-128"/>
                <a:ea typeface="MS PGothic" panose="020B0600070205080204" pitchFamily="34" charset="-128"/>
              </a:rPr>
              <a:t>)</a:t>
            </a:r>
            <a:r>
              <a:rPr kumimoji="1" lang="ja-JP" altLang="en-US" sz="1600">
                <a:latin typeface="MS PGothic" panose="020B0600070205080204" pitchFamily="34" charset="-128"/>
                <a:ea typeface="MS PGothic" panose="020B0600070205080204" pitchFamily="34" charset="-128"/>
              </a:rPr>
              <a:t>：</a:t>
            </a:r>
            <a:r>
              <a:rPr lang="en-US" altLang="ja-JP" sz="1600" dirty="0">
                <a:latin typeface="MS PGothic" panose="020B0600070205080204" pitchFamily="34" charset="-128"/>
                <a:ea typeface="MS PGothic" panose="020B0600070205080204" pitchFamily="34" charset="-128"/>
              </a:rPr>
              <a:t>83.8</a:t>
            </a:r>
            <a:r>
              <a:rPr kumimoji="1" lang="en-US" altLang="ja-JP" sz="1600" dirty="0">
                <a:latin typeface="MS PGothic" panose="020B0600070205080204" pitchFamily="34" charset="-128"/>
                <a:ea typeface="MS PGothic" panose="020B0600070205080204" pitchFamily="34" charset="-128"/>
              </a:rPr>
              <a:t>%</a:t>
            </a:r>
          </a:p>
          <a:p>
            <a:r>
              <a:rPr kumimoji="1" lang="ja-JP" altLang="en-US" sz="1600">
                <a:latin typeface="MS PGothic" panose="020B0600070205080204" pitchFamily="34" charset="-128"/>
                <a:ea typeface="MS PGothic" panose="020B0600070205080204" pitchFamily="34" charset="-128"/>
              </a:rPr>
              <a:t>・</a:t>
            </a:r>
            <a:r>
              <a:rPr kumimoji="1" lang="en-US" altLang="ja-JP" sz="1600" dirty="0">
                <a:latin typeface="MS PGothic" panose="020B0600070205080204" pitchFamily="34" charset="-128"/>
                <a:ea typeface="MS PGothic" panose="020B0600070205080204" pitchFamily="34" charset="-128"/>
              </a:rPr>
              <a:t> Last Letter</a:t>
            </a:r>
            <a:r>
              <a:rPr kumimoji="1" lang="ja-JP" altLang="en-US" sz="1600">
                <a:latin typeface="MS PGothic" panose="020B0600070205080204" pitchFamily="34" charset="-128"/>
                <a:ea typeface="MS PGothic" panose="020B0600070205080204" pitchFamily="34" charset="-128"/>
              </a:rPr>
              <a:t>（文字列生成）</a:t>
            </a:r>
            <a:r>
              <a:rPr lang="ja-JP" altLang="en-US" sz="1600">
                <a:latin typeface="MS PGothic" panose="020B0600070205080204" pitchFamily="34" charset="-128"/>
                <a:ea typeface="MS PGothic" panose="020B0600070205080204" pitchFamily="34" charset="-128"/>
              </a:rPr>
              <a:t>：</a:t>
            </a:r>
            <a:r>
              <a:rPr kumimoji="1" lang="en-US" altLang="ja-JP" sz="1600" dirty="0">
                <a:latin typeface="MS PGothic" panose="020B0600070205080204" pitchFamily="34" charset="-128"/>
                <a:ea typeface="MS PGothic" panose="020B0600070205080204" pitchFamily="34" charset="-128"/>
              </a:rPr>
              <a:t>84.2%</a:t>
            </a:r>
          </a:p>
          <a:p>
            <a:r>
              <a:rPr lang="ja-JP" altLang="en-US" sz="1600">
                <a:latin typeface="MS PGothic" panose="020B0600070205080204" pitchFamily="34" charset="-128"/>
                <a:ea typeface="MS PGothic" panose="020B0600070205080204" pitchFamily="34" charset="-128"/>
              </a:rPr>
              <a:t>・</a:t>
            </a:r>
            <a:r>
              <a:rPr lang="en-US" altLang="ja-JP" sz="1600" dirty="0">
                <a:latin typeface="MS PGothic" panose="020B0600070205080204" pitchFamily="34" charset="-128"/>
                <a:ea typeface="MS PGothic" panose="020B0600070205080204" pitchFamily="34" charset="-128"/>
              </a:rPr>
              <a:t> </a:t>
            </a:r>
            <a:r>
              <a:rPr lang="en" altLang="ja-JP" sz="1600" dirty="0" err="1">
                <a:latin typeface="MS PGothic" panose="020B0600070205080204" pitchFamily="34" charset="-128"/>
                <a:ea typeface="MS PGothic" panose="020B0600070205080204" pitchFamily="34" charset="-128"/>
              </a:rPr>
              <a:t>CommonsenseQA</a:t>
            </a:r>
            <a:r>
              <a:rPr lang="en" altLang="ja-JP" sz="1600" dirty="0">
                <a:latin typeface="MS PGothic" panose="020B0600070205080204" pitchFamily="34" charset="-128"/>
                <a:ea typeface="MS PGothic" panose="020B0600070205080204" pitchFamily="34" charset="-128"/>
              </a:rPr>
              <a:t>(</a:t>
            </a:r>
            <a:r>
              <a:rPr kumimoji="1" lang="ja-JP" altLang="en-US" sz="1600">
                <a:latin typeface="MS PGothic" panose="020B0600070205080204" pitchFamily="34" charset="-128"/>
                <a:ea typeface="MS PGothic" panose="020B0600070205080204" pitchFamily="34" charset="-128"/>
              </a:rPr>
              <a:t>常識推論</a:t>
            </a:r>
            <a:r>
              <a:rPr kumimoji="1" lang="en-US" altLang="ja-JP" sz="1600" dirty="0">
                <a:latin typeface="MS PGothic" panose="020B0600070205080204" pitchFamily="34" charset="-128"/>
                <a:ea typeface="MS PGothic" panose="020B0600070205080204" pitchFamily="34" charset="-128"/>
              </a:rPr>
              <a:t>)</a:t>
            </a:r>
            <a:r>
              <a:rPr kumimoji="1" lang="ja-JP" altLang="en-US" sz="1600">
                <a:latin typeface="MS PGothic" panose="020B0600070205080204" pitchFamily="34" charset="-128"/>
                <a:ea typeface="MS PGothic" panose="020B0600070205080204" pitchFamily="34" charset="-128"/>
              </a:rPr>
              <a:t>：</a:t>
            </a:r>
            <a:r>
              <a:rPr kumimoji="1" lang="en-US" altLang="ja-JP" sz="1600" dirty="0">
                <a:latin typeface="MS PGothic" panose="020B0600070205080204" pitchFamily="34" charset="-128"/>
                <a:ea typeface="MS PGothic" panose="020B0600070205080204" pitchFamily="34" charset="-128"/>
              </a:rPr>
              <a:t>77</a:t>
            </a:r>
            <a:r>
              <a:rPr lang="en-US" altLang="ja-JP" sz="1600" dirty="0">
                <a:latin typeface="MS PGothic" panose="020B0600070205080204" pitchFamily="34" charset="-128"/>
                <a:ea typeface="MS PGothic" panose="020B0600070205080204" pitchFamily="34" charset="-128"/>
              </a:rPr>
              <a:t>.2%</a:t>
            </a:r>
            <a:endParaRPr kumimoji="1" lang="en-US" altLang="ja-JP" sz="1600" dirty="0">
              <a:latin typeface="MS PGothic" panose="020B0600070205080204" pitchFamily="34" charset="-128"/>
              <a:ea typeface="MS PGothic" panose="020B0600070205080204" pitchFamily="34" charset="-128"/>
            </a:endParaRPr>
          </a:p>
        </p:txBody>
      </p:sp>
      <p:pic>
        <p:nvPicPr>
          <p:cNvPr id="15" name="図 14">
            <a:extLst>
              <a:ext uri="{FF2B5EF4-FFF2-40B4-BE49-F238E27FC236}">
                <a16:creationId xmlns:a16="http://schemas.microsoft.com/office/drawing/2014/main" id="{5FF50EF5-1224-F59B-38B0-0D8E627EB486}"/>
              </a:ext>
            </a:extLst>
          </p:cNvPr>
          <p:cNvPicPr>
            <a:picLocks noChangeAspect="1"/>
          </p:cNvPicPr>
          <p:nvPr/>
        </p:nvPicPr>
        <p:blipFill>
          <a:blip r:embed="rId4"/>
          <a:stretch>
            <a:fillRect/>
          </a:stretch>
        </p:blipFill>
        <p:spPr>
          <a:xfrm>
            <a:off x="1084525" y="2574706"/>
            <a:ext cx="4279900" cy="1028700"/>
          </a:xfrm>
          <a:prstGeom prst="rect">
            <a:avLst/>
          </a:prstGeom>
        </p:spPr>
      </p:pic>
      <p:sp>
        <p:nvSpPr>
          <p:cNvPr id="17" name="テキスト ボックス 16">
            <a:extLst>
              <a:ext uri="{FF2B5EF4-FFF2-40B4-BE49-F238E27FC236}">
                <a16:creationId xmlns:a16="http://schemas.microsoft.com/office/drawing/2014/main" id="{0DE08F11-DDD4-E004-6109-DC02C35B9408}"/>
              </a:ext>
            </a:extLst>
          </p:cNvPr>
          <p:cNvSpPr txBox="1"/>
          <p:nvPr/>
        </p:nvSpPr>
        <p:spPr>
          <a:xfrm>
            <a:off x="3005916" y="3602622"/>
            <a:ext cx="2743200"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Kong et al., 2023, Figure 2</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8" name="テキスト ボックス 17">
            <a:extLst>
              <a:ext uri="{FF2B5EF4-FFF2-40B4-BE49-F238E27FC236}">
                <a16:creationId xmlns:a16="http://schemas.microsoft.com/office/drawing/2014/main" id="{A636FDD9-44C5-DCCA-D25C-74F4CDFF5BA3}"/>
              </a:ext>
            </a:extLst>
          </p:cNvPr>
          <p:cNvSpPr txBox="1"/>
          <p:nvPr/>
        </p:nvSpPr>
        <p:spPr>
          <a:xfrm>
            <a:off x="3101651" y="6424267"/>
            <a:ext cx="2743200"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Kong et al., 2023, Figure 1</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9" name="テキスト ボックス 18">
            <a:extLst>
              <a:ext uri="{FF2B5EF4-FFF2-40B4-BE49-F238E27FC236}">
                <a16:creationId xmlns:a16="http://schemas.microsoft.com/office/drawing/2014/main" id="{CAB16645-47C2-C3C1-4554-A1A0F38C8571}"/>
              </a:ext>
            </a:extLst>
          </p:cNvPr>
          <p:cNvSpPr txBox="1"/>
          <p:nvPr/>
        </p:nvSpPr>
        <p:spPr>
          <a:xfrm>
            <a:off x="8319855" y="6425449"/>
            <a:ext cx="2743200"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Kong et al., 2023, Table 2</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20" name="スライド番号プレースホルダー 3">
            <a:extLst>
              <a:ext uri="{FF2B5EF4-FFF2-40B4-BE49-F238E27FC236}">
                <a16:creationId xmlns:a16="http://schemas.microsoft.com/office/drawing/2014/main" id="{E87A856C-6714-5115-88DC-818E3F0B33E6}"/>
              </a:ext>
            </a:extLst>
          </p:cNvPr>
          <p:cNvSpPr>
            <a:spLocks noGrp="1"/>
          </p:cNvSpPr>
          <p:nvPr>
            <p:ph type="sldNum" sz="quarter" idx="12"/>
          </p:nvPr>
        </p:nvSpPr>
        <p:spPr>
          <a:xfrm>
            <a:off x="9067800" y="6356349"/>
            <a:ext cx="2743200" cy="365125"/>
          </a:xfrm>
        </p:spPr>
        <p:txBody>
          <a:bodyPr/>
          <a:lstStyle/>
          <a:p>
            <a:fld id="{6B65950B-AD61-4ED9-A41B-94A1DCC0BABE}" type="slidenum">
              <a:rPr lang="ja-JP" altLang="en-US" smtClean="0"/>
              <a:pPr/>
              <a:t>7</a:t>
            </a:fld>
            <a:endParaRPr lang="ja-JP" altLang="en-US" dirty="0"/>
          </a:p>
        </p:txBody>
      </p:sp>
    </p:spTree>
    <p:extLst>
      <p:ext uri="{BB962C8B-B14F-4D97-AF65-F5344CB8AC3E}">
        <p14:creationId xmlns:p14="http://schemas.microsoft.com/office/powerpoint/2010/main" val="293333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76E7C-D781-755C-4BE1-FF4E9B19524A}"/>
              </a:ext>
            </a:extLst>
          </p:cNvPr>
          <p:cNvSpPr>
            <a:spLocks noGrp="1"/>
          </p:cNvSpPr>
          <p:nvPr>
            <p:ph type="title"/>
          </p:nvPr>
        </p:nvSpPr>
        <p:spPr/>
        <p:txBody>
          <a:bodyPr>
            <a:normAutofit/>
          </a:bodyPr>
          <a:lstStyle/>
          <a:p>
            <a:r>
              <a:rPr kumimoji="1" lang="en" altLang="ja-JP" dirty="0"/>
              <a:t>Few-Shot Learning </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Brown, Tom, et al., 2020</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 </a:t>
            </a:r>
            <a:endParaRPr kumimoji="1" lang="ja-JP" altLang="en-US"/>
          </a:p>
        </p:txBody>
      </p:sp>
      <p:sp>
        <p:nvSpPr>
          <p:cNvPr id="3" name="コンテンツ プレースホルダー 2">
            <a:extLst>
              <a:ext uri="{FF2B5EF4-FFF2-40B4-BE49-F238E27FC236}">
                <a16:creationId xmlns:a16="http://schemas.microsoft.com/office/drawing/2014/main" id="{FD63E75A-84BC-186E-C221-F0A686625F8E}"/>
              </a:ext>
            </a:extLst>
          </p:cNvPr>
          <p:cNvSpPr>
            <a:spLocks noGrp="1"/>
          </p:cNvSpPr>
          <p:nvPr>
            <p:ph idx="1"/>
          </p:nvPr>
        </p:nvSpPr>
        <p:spPr/>
        <p:txBody>
          <a:bodyPr/>
          <a:lstStyle/>
          <a:p>
            <a:pPr marL="0" indent="0">
              <a:buNone/>
            </a:pPr>
            <a:r>
              <a:rPr kumimoji="1" lang="en-US" altLang="ja-JP" dirty="0"/>
              <a:t>2</a:t>
            </a:r>
            <a:r>
              <a:rPr kumimoji="1" lang="ja-JP" altLang="en-US"/>
              <a:t>つ以上の</a:t>
            </a:r>
            <a:r>
              <a:rPr lang="ja-JP" altLang="en-US"/>
              <a:t>例題を提示して，</a:t>
            </a:r>
            <a:r>
              <a:rPr lang="en-US" altLang="ja-JP" dirty="0"/>
              <a:t>LLM</a:t>
            </a:r>
            <a:r>
              <a:rPr lang="ja-JP" altLang="en-US"/>
              <a:t>の</a:t>
            </a:r>
            <a:r>
              <a:rPr lang="ja-JP" altLang="en-US">
                <a:solidFill>
                  <a:srgbClr val="FF0000"/>
                </a:solidFill>
              </a:rPr>
              <a:t>分析能力を向上</a:t>
            </a:r>
            <a:r>
              <a:rPr lang="ja-JP" altLang="en-US"/>
              <a:t>させ，</a:t>
            </a:r>
            <a:r>
              <a:rPr lang="ja-JP" altLang="en-US">
                <a:solidFill>
                  <a:srgbClr val="FF0000"/>
                </a:solidFill>
              </a:rPr>
              <a:t>望んだ出力</a:t>
            </a:r>
            <a:r>
              <a:rPr lang="ja-JP" altLang="en-US"/>
              <a:t>を促す</a:t>
            </a:r>
            <a:endParaRPr kumimoji="1" lang="ja-JP" altLang="en-US"/>
          </a:p>
        </p:txBody>
      </p:sp>
      <p:sp>
        <p:nvSpPr>
          <p:cNvPr id="4" name="スライド番号プレースホルダー 3">
            <a:extLst>
              <a:ext uri="{FF2B5EF4-FFF2-40B4-BE49-F238E27FC236}">
                <a16:creationId xmlns:a16="http://schemas.microsoft.com/office/drawing/2014/main" id="{F0FC2526-5E53-7201-8BE7-2594601AFDA0}"/>
              </a:ext>
            </a:extLst>
          </p:cNvPr>
          <p:cNvSpPr>
            <a:spLocks noGrp="1"/>
          </p:cNvSpPr>
          <p:nvPr>
            <p:ph type="sldNum" sz="quarter" idx="12"/>
          </p:nvPr>
        </p:nvSpPr>
        <p:spPr/>
        <p:txBody>
          <a:bodyPr/>
          <a:lstStyle/>
          <a:p>
            <a:fld id="{6B65950B-AD61-4ED9-A41B-94A1DCC0BABE}" type="slidenum">
              <a:rPr lang="ja-JP" altLang="en-US" smtClean="0"/>
              <a:pPr/>
              <a:t>8</a:t>
            </a:fld>
            <a:endParaRPr lang="ja-JP" altLang="en-US" dirty="0"/>
          </a:p>
        </p:txBody>
      </p:sp>
      <p:pic>
        <p:nvPicPr>
          <p:cNvPr id="7" name="図 6">
            <a:extLst>
              <a:ext uri="{FF2B5EF4-FFF2-40B4-BE49-F238E27FC236}">
                <a16:creationId xmlns:a16="http://schemas.microsoft.com/office/drawing/2014/main" id="{E4248FFB-F479-ABCB-77BB-27E327B79F8B}"/>
              </a:ext>
            </a:extLst>
          </p:cNvPr>
          <p:cNvPicPr>
            <a:picLocks noChangeAspect="1"/>
          </p:cNvPicPr>
          <p:nvPr/>
        </p:nvPicPr>
        <p:blipFill>
          <a:blip r:embed="rId2"/>
          <a:srcRect t="61856"/>
          <a:stretch/>
        </p:blipFill>
        <p:spPr>
          <a:xfrm>
            <a:off x="304900" y="3429000"/>
            <a:ext cx="3096624" cy="2085049"/>
          </a:xfrm>
          <a:prstGeom prst="rect">
            <a:avLst/>
          </a:prstGeom>
        </p:spPr>
      </p:pic>
      <p:sp>
        <p:nvSpPr>
          <p:cNvPr id="8" name="テキスト ボックス 7">
            <a:extLst>
              <a:ext uri="{FF2B5EF4-FFF2-40B4-BE49-F238E27FC236}">
                <a16:creationId xmlns:a16="http://schemas.microsoft.com/office/drawing/2014/main" id="{3D525E06-E504-5B4A-5D02-0030A8903429}"/>
              </a:ext>
            </a:extLst>
          </p:cNvPr>
          <p:cNvSpPr txBox="1"/>
          <p:nvPr/>
        </p:nvSpPr>
        <p:spPr>
          <a:xfrm>
            <a:off x="838200" y="1708239"/>
            <a:ext cx="2789476" cy="1477328"/>
          </a:xfrm>
          <a:prstGeom prst="rect">
            <a:avLst/>
          </a:prstGeom>
          <a:noFill/>
        </p:spPr>
        <p:txBody>
          <a:bodyPr wrap="square" rtlCol="0">
            <a:spAutoFit/>
          </a:bodyPr>
          <a:lstStyle/>
          <a:p>
            <a:r>
              <a:rPr kumimoji="1" lang="en-US" altLang="ja-JP" dirty="0">
                <a:latin typeface="MS PGothic" panose="020B0600070205080204" pitchFamily="34" charset="-128"/>
                <a:ea typeface="MS PGothic" panose="020B0600070205080204" pitchFamily="34" charset="-128"/>
              </a:rPr>
              <a:t>Zero-shot</a:t>
            </a:r>
            <a:r>
              <a:rPr kumimoji="1" lang="ja-JP" altLang="en-US">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例を与えない</a:t>
            </a:r>
            <a:endParaRPr lang="en-US" altLang="ja-JP" dirty="0">
              <a:latin typeface="MS PGothic" panose="020B0600070205080204" pitchFamily="34" charset="-128"/>
              <a:ea typeface="MS PGothic" panose="020B0600070205080204" pitchFamily="34" charset="-128"/>
            </a:endParaRPr>
          </a:p>
          <a:p>
            <a:r>
              <a:rPr kumimoji="1" lang="en-US" altLang="ja-JP" dirty="0">
                <a:latin typeface="MS PGothic" panose="020B0600070205080204" pitchFamily="34" charset="-128"/>
                <a:ea typeface="MS PGothic" panose="020B0600070205080204" pitchFamily="34" charset="-128"/>
              </a:rPr>
              <a:t>One-shot</a:t>
            </a:r>
            <a:r>
              <a:rPr kumimoji="1" lang="ja-JP" altLang="en-US">
                <a:latin typeface="MS PGothic" panose="020B0600070205080204" pitchFamily="34" charset="-128"/>
                <a:ea typeface="MS PGothic" panose="020B0600070205080204" pitchFamily="34" charset="-128"/>
              </a:rPr>
              <a:t>：例を</a:t>
            </a:r>
            <a:r>
              <a:rPr kumimoji="1" lang="en-US" altLang="ja-JP" dirty="0">
                <a:latin typeface="MS PGothic" panose="020B0600070205080204" pitchFamily="34" charset="-128"/>
                <a:ea typeface="MS PGothic" panose="020B0600070205080204" pitchFamily="34" charset="-128"/>
              </a:rPr>
              <a:t>1</a:t>
            </a:r>
            <a:r>
              <a:rPr kumimoji="1" lang="ja-JP" altLang="en-US">
                <a:latin typeface="MS PGothic" panose="020B0600070205080204" pitchFamily="34" charset="-128"/>
                <a:ea typeface="MS PGothic" panose="020B0600070205080204" pitchFamily="34" charset="-128"/>
              </a:rPr>
              <a:t>つ提示</a:t>
            </a:r>
            <a:endParaRPr kumimoji="1" lang="en-US" altLang="ja-JP" dirty="0">
              <a:latin typeface="MS PGothic" panose="020B0600070205080204" pitchFamily="34" charset="-128"/>
              <a:ea typeface="MS PGothic" panose="020B0600070205080204" pitchFamily="34" charset="-128"/>
            </a:endParaRPr>
          </a:p>
          <a:p>
            <a:r>
              <a:rPr kumimoji="1" lang="en-US" altLang="ja-JP" dirty="0">
                <a:latin typeface="MS PGothic" panose="020B0600070205080204" pitchFamily="34" charset="-128"/>
                <a:ea typeface="MS PGothic" panose="020B0600070205080204" pitchFamily="34" charset="-128"/>
              </a:rPr>
              <a:t>Few-shot</a:t>
            </a:r>
            <a:r>
              <a:rPr kumimoji="1" lang="ja-JP" altLang="en-US">
                <a:latin typeface="MS PGothic" panose="020B0600070205080204" pitchFamily="34" charset="-128"/>
                <a:ea typeface="MS PGothic" panose="020B0600070205080204" pitchFamily="34" charset="-128"/>
              </a:rPr>
              <a:t>：例を複数提示</a:t>
            </a:r>
            <a:endParaRPr kumimoji="1" lang="en-US" altLang="ja-JP" dirty="0">
              <a:latin typeface="MS PGothic" panose="020B0600070205080204" pitchFamily="34" charset="-128"/>
              <a:ea typeface="MS PGothic" panose="020B0600070205080204" pitchFamily="34" charset="-128"/>
            </a:endParaRPr>
          </a:p>
          <a:p>
            <a:endParaRPr kumimoji="1" lang="en-US" altLang="ja-JP" dirty="0">
              <a:latin typeface="MS PGothic" panose="020B0600070205080204" pitchFamily="34" charset="-128"/>
              <a:ea typeface="MS PGothic" panose="020B0600070205080204" pitchFamily="34" charset="-128"/>
            </a:endParaRPr>
          </a:p>
          <a:p>
            <a:endParaRPr kumimoji="1" lang="en-US" altLang="ja-JP" dirty="0">
              <a:latin typeface="MS PGothic" panose="020B0600070205080204" pitchFamily="34" charset="-128"/>
              <a:ea typeface="MS PGothic" panose="020B0600070205080204" pitchFamily="34" charset="-128"/>
            </a:endParaRPr>
          </a:p>
        </p:txBody>
      </p:sp>
      <p:pic>
        <p:nvPicPr>
          <p:cNvPr id="11" name="図 10">
            <a:extLst>
              <a:ext uri="{FF2B5EF4-FFF2-40B4-BE49-F238E27FC236}">
                <a16:creationId xmlns:a16="http://schemas.microsoft.com/office/drawing/2014/main" id="{E008A6A2-A81A-B8E9-9C90-324B91805B2E}"/>
              </a:ext>
            </a:extLst>
          </p:cNvPr>
          <p:cNvPicPr>
            <a:picLocks noChangeAspect="1"/>
          </p:cNvPicPr>
          <p:nvPr/>
        </p:nvPicPr>
        <p:blipFill>
          <a:blip r:embed="rId3"/>
          <a:stretch>
            <a:fillRect/>
          </a:stretch>
        </p:blipFill>
        <p:spPr>
          <a:xfrm>
            <a:off x="6616337" y="3235534"/>
            <a:ext cx="4761101" cy="2927359"/>
          </a:xfrm>
          <a:prstGeom prst="rect">
            <a:avLst/>
          </a:prstGeom>
        </p:spPr>
      </p:pic>
      <p:pic>
        <p:nvPicPr>
          <p:cNvPr id="12" name="図 11">
            <a:extLst>
              <a:ext uri="{FF2B5EF4-FFF2-40B4-BE49-F238E27FC236}">
                <a16:creationId xmlns:a16="http://schemas.microsoft.com/office/drawing/2014/main" id="{2D6B38E9-69A3-9E93-4139-44B5BBAE0EBF}"/>
              </a:ext>
            </a:extLst>
          </p:cNvPr>
          <p:cNvPicPr>
            <a:picLocks noChangeAspect="1"/>
          </p:cNvPicPr>
          <p:nvPr/>
        </p:nvPicPr>
        <p:blipFill>
          <a:blip r:embed="rId2"/>
          <a:srcRect t="-455" b="36156"/>
          <a:stretch/>
        </p:blipFill>
        <p:spPr>
          <a:xfrm>
            <a:off x="3496074" y="1876723"/>
            <a:ext cx="3096625" cy="3514721"/>
          </a:xfrm>
          <a:prstGeom prst="rect">
            <a:avLst/>
          </a:prstGeom>
        </p:spPr>
      </p:pic>
      <p:sp>
        <p:nvSpPr>
          <p:cNvPr id="14" name="テキスト ボックス 13">
            <a:extLst>
              <a:ext uri="{FF2B5EF4-FFF2-40B4-BE49-F238E27FC236}">
                <a16:creationId xmlns:a16="http://schemas.microsoft.com/office/drawing/2014/main" id="{D64BEF63-9B41-923F-D8F2-B1EE3498B115}"/>
              </a:ext>
            </a:extLst>
          </p:cNvPr>
          <p:cNvSpPr txBox="1"/>
          <p:nvPr/>
        </p:nvSpPr>
        <p:spPr>
          <a:xfrm>
            <a:off x="6596366" y="1881901"/>
            <a:ext cx="5128728" cy="1231106"/>
          </a:xfrm>
          <a:prstGeom prst="rect">
            <a:avLst/>
          </a:prstGeom>
          <a:noFill/>
        </p:spPr>
        <p:txBody>
          <a:bodyPr wrap="square" rtlCol="0">
            <a:spAutoFit/>
          </a:bodyPr>
          <a:lstStyle/>
          <a:p>
            <a:r>
              <a:rPr lang="en-US" altLang="ja-JP" dirty="0">
                <a:latin typeface="MS PGothic" panose="020B0600070205080204" pitchFamily="34" charset="-128"/>
                <a:ea typeface="MS PGothic" panose="020B0600070205080204" pitchFamily="34" charset="-128"/>
              </a:rPr>
              <a:t>42</a:t>
            </a:r>
            <a:r>
              <a:rPr kumimoji="1" lang="ja-JP" altLang="en-US">
                <a:latin typeface="MS PGothic" panose="020B0600070205080204" pitchFamily="34" charset="-128"/>
                <a:ea typeface="MS PGothic" panose="020B0600070205080204" pitchFamily="34" charset="-128"/>
              </a:rPr>
              <a:t>ベンチマークにおける性能比較結果</a:t>
            </a:r>
            <a:endParaRPr kumimoji="1" lang="en-US" altLang="ja-JP" dirty="0">
              <a:latin typeface="MS PGothic" panose="020B0600070205080204" pitchFamily="34" charset="-128"/>
              <a:ea typeface="MS PGothic" panose="020B0600070205080204" pitchFamily="34" charset="-128"/>
            </a:endParaRPr>
          </a:p>
          <a:p>
            <a:endParaRPr kumimoji="1" lang="en-US" altLang="ja-JP" sz="300"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a:t>
            </a:r>
            <a:r>
              <a:rPr lang="en-US" altLang="ja-JP" dirty="0">
                <a:latin typeface="MS PGothic" panose="020B0600070205080204" pitchFamily="34" charset="-128"/>
                <a:ea typeface="MS PGothic" panose="020B0600070205080204" pitchFamily="34" charset="-128"/>
              </a:rPr>
              <a:t> </a:t>
            </a:r>
            <a:r>
              <a:rPr lang="ja-JP" altLang="en-US" b="1">
                <a:latin typeface="MS PGothic" panose="020B0600070205080204" pitchFamily="34" charset="-128"/>
                <a:ea typeface="MS PGothic" panose="020B0600070205080204" pitchFamily="34" charset="-128"/>
              </a:rPr>
              <a:t>一貫して</a:t>
            </a:r>
            <a:r>
              <a:rPr lang="en-US" altLang="ja-JP" b="1" dirty="0">
                <a:latin typeface="MS PGothic" panose="020B0600070205080204" pitchFamily="34" charset="-128"/>
                <a:ea typeface="MS PGothic" panose="020B0600070205080204" pitchFamily="34" charset="-128"/>
              </a:rPr>
              <a:t>Few-shot</a:t>
            </a:r>
            <a:r>
              <a:rPr lang="ja-JP" altLang="en-US" b="1">
                <a:latin typeface="MS PGothic" panose="020B0600070205080204" pitchFamily="34" charset="-128"/>
                <a:ea typeface="MS PGothic" panose="020B0600070205080204" pitchFamily="34" charset="-128"/>
              </a:rPr>
              <a:t>の有効性が示された</a:t>
            </a:r>
            <a:endParaRPr kumimoji="1" lang="en-US" altLang="ja-JP" b="1" dirty="0">
              <a:latin typeface="MS PGothic" panose="020B0600070205080204" pitchFamily="34" charset="-128"/>
              <a:ea typeface="MS PGothic" panose="020B0600070205080204" pitchFamily="34" charset="-128"/>
            </a:endParaRPr>
          </a:p>
          <a:p>
            <a:endParaRPr kumimoji="1" lang="en-US" altLang="ja-JP" sz="3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　特に，数学タスクで大きな改善</a:t>
            </a:r>
            <a:endParaRPr kumimoji="1" lang="en-US" altLang="ja-JP" sz="1600" dirty="0">
              <a:latin typeface="MS PGothic" panose="020B0600070205080204" pitchFamily="34" charset="-128"/>
              <a:ea typeface="MS PGothic" panose="020B0600070205080204" pitchFamily="34" charset="-128"/>
            </a:endParaRPr>
          </a:p>
          <a:p>
            <a:r>
              <a:rPr kumimoji="1" lang="ja-JP" altLang="en-US" sz="1600">
                <a:latin typeface="MS PGothic" panose="020B0600070205080204" pitchFamily="34" charset="-128"/>
                <a:ea typeface="MS PGothic" panose="020B0600070205080204" pitchFamily="34" charset="-128"/>
              </a:rPr>
              <a:t>・　モデルサイズが大きくなるほど効果が顕著</a:t>
            </a:r>
            <a:endParaRPr kumimoji="1" lang="en-US" altLang="ja-JP" sz="1600" dirty="0">
              <a:latin typeface="MS PGothic" panose="020B0600070205080204" pitchFamily="34" charset="-128"/>
              <a:ea typeface="MS PGothic" panose="020B0600070205080204" pitchFamily="34" charset="-128"/>
            </a:endParaRPr>
          </a:p>
        </p:txBody>
      </p:sp>
      <p:sp>
        <p:nvSpPr>
          <p:cNvPr id="16" name="テキスト ボックス 15">
            <a:extLst>
              <a:ext uri="{FF2B5EF4-FFF2-40B4-BE49-F238E27FC236}">
                <a16:creationId xmlns:a16="http://schemas.microsoft.com/office/drawing/2014/main" id="{BC3CF91E-A610-E0B7-AD94-87CD45C2815F}"/>
              </a:ext>
            </a:extLst>
          </p:cNvPr>
          <p:cNvSpPr txBox="1"/>
          <p:nvPr/>
        </p:nvSpPr>
        <p:spPr>
          <a:xfrm>
            <a:off x="3746612" y="5514049"/>
            <a:ext cx="2893362"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Brown et al., 2020, Figure 2.1</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7" name="テキスト ボックス 16">
            <a:extLst>
              <a:ext uri="{FF2B5EF4-FFF2-40B4-BE49-F238E27FC236}">
                <a16:creationId xmlns:a16="http://schemas.microsoft.com/office/drawing/2014/main" id="{44F67B87-46D3-1456-C073-7B21C128D9B1}"/>
              </a:ext>
            </a:extLst>
          </p:cNvPr>
          <p:cNvSpPr txBox="1"/>
          <p:nvPr/>
        </p:nvSpPr>
        <p:spPr>
          <a:xfrm>
            <a:off x="8472257" y="6233822"/>
            <a:ext cx="2893362"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Brown et al., 2020, Figure 1.3</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99184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A6083-2927-C4AF-E7D0-F4644028E1A9}"/>
              </a:ext>
            </a:extLst>
          </p:cNvPr>
          <p:cNvSpPr>
            <a:spLocks noGrp="1"/>
          </p:cNvSpPr>
          <p:nvPr>
            <p:ph type="title"/>
          </p:nvPr>
        </p:nvSpPr>
        <p:spPr/>
        <p:txBody>
          <a:bodyPr>
            <a:normAutofit fontScale="90000"/>
          </a:bodyPr>
          <a:lstStyle/>
          <a:p>
            <a:r>
              <a:rPr kumimoji="1" lang="en" altLang="ja-JP" dirty="0">
                <a:latin typeface="+mj-ea"/>
              </a:rPr>
              <a:t>Chain-of-Thought (</a:t>
            </a:r>
            <a:r>
              <a:rPr kumimoji="1" lang="en" altLang="ja-JP" dirty="0" err="1">
                <a:latin typeface="+mj-ea"/>
              </a:rPr>
              <a:t>CoT</a:t>
            </a:r>
            <a:r>
              <a:rPr kumimoji="1" lang="en" altLang="ja-JP" dirty="0">
                <a:latin typeface="+mj-ea"/>
              </a:rPr>
              <a:t>)</a:t>
            </a:r>
            <a:r>
              <a:rPr kumimoji="1" lang="en-US" altLang="ja-JP" sz="3600" b="1" i="0" u="none" strike="noStrike" kern="1200" cap="none" spc="0" normalizeH="0" baseline="0" noProof="0" dirty="0">
                <a:ln>
                  <a:noFill/>
                </a:ln>
                <a:solidFill>
                  <a:prstClr val="black"/>
                </a:solidFill>
                <a:effectLst/>
                <a:uLnTx/>
                <a:uFillTx/>
                <a:latin typeface="メイリオ"/>
                <a:ea typeface="メイリオ"/>
                <a:cs typeface="+mj-cs"/>
              </a:rPr>
              <a:t> </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a:t>
            </a:r>
            <a:r>
              <a:rPr kumimoji="1" lang="en" altLang="ja-JP" sz="2400" b="1" i="0" u="none" strike="noStrike" kern="1200" cap="none" spc="0" normalizeH="0" baseline="0" noProof="0" dirty="0" err="1">
                <a:ln>
                  <a:noFill/>
                </a:ln>
                <a:solidFill>
                  <a:prstClr val="black"/>
                </a:solidFill>
                <a:effectLst/>
                <a:uLnTx/>
                <a:uFillTx/>
                <a:latin typeface="メイリオ"/>
                <a:ea typeface="メイリオ"/>
                <a:cs typeface="+mj-cs"/>
              </a:rPr>
              <a:t>Suzgun</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 </a:t>
            </a:r>
            <a:r>
              <a:rPr kumimoji="1" lang="en" altLang="ja-JP" sz="2400" b="1" i="0" u="none" strike="noStrike" kern="1200" cap="none" spc="0" normalizeH="0" baseline="0" noProof="0" dirty="0" err="1">
                <a:ln>
                  <a:noFill/>
                </a:ln>
                <a:solidFill>
                  <a:prstClr val="black"/>
                </a:solidFill>
                <a:effectLst/>
                <a:uLnTx/>
                <a:uFillTx/>
                <a:latin typeface="メイリオ"/>
                <a:ea typeface="メイリオ"/>
                <a:cs typeface="+mj-cs"/>
              </a:rPr>
              <a:t>Mirac</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 et al.</a:t>
            </a:r>
            <a:r>
              <a:rPr lang="en-US" altLang="ja-JP" sz="2400" dirty="0">
                <a:solidFill>
                  <a:prstClr val="black"/>
                </a:solidFill>
                <a:latin typeface="メイリオ"/>
                <a:ea typeface="メイリオ"/>
              </a:rPr>
              <a:t>, </a:t>
            </a:r>
            <a:r>
              <a:rPr kumimoji="1" lang="en" altLang="ja-JP" sz="2400" b="1" i="0" u="none" strike="noStrike" kern="1200" cap="none" spc="0" normalizeH="0" baseline="0" noProof="0" dirty="0">
                <a:ln>
                  <a:noFill/>
                </a:ln>
                <a:solidFill>
                  <a:prstClr val="black"/>
                </a:solidFill>
                <a:effectLst/>
                <a:uLnTx/>
                <a:uFillTx/>
                <a:latin typeface="メイリオ"/>
                <a:ea typeface="メイリオ"/>
                <a:cs typeface="+mj-cs"/>
              </a:rPr>
              <a:t>2022</a:t>
            </a:r>
            <a:r>
              <a:rPr kumimoji="1" lang="en-US" altLang="ja-JP" sz="2400" b="1" i="0" u="none" strike="noStrike" kern="1200" cap="none" spc="0" normalizeH="0" baseline="0" noProof="0" dirty="0">
                <a:ln>
                  <a:noFill/>
                </a:ln>
                <a:solidFill>
                  <a:prstClr val="black"/>
                </a:solidFill>
                <a:effectLst/>
                <a:uLnTx/>
                <a:uFillTx/>
                <a:latin typeface="メイリオ"/>
                <a:ea typeface="メイリオ"/>
                <a:cs typeface="+mj-cs"/>
              </a:rPr>
              <a:t>] </a:t>
            </a:r>
            <a:r>
              <a:rPr kumimoji="1" lang="en" altLang="ja-JP" dirty="0">
                <a:latin typeface="+mj-ea"/>
              </a:rPr>
              <a:t> </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4B916B8E-DAB9-267A-D962-93D06AAB00C7}"/>
              </a:ext>
            </a:extLst>
          </p:cNvPr>
          <p:cNvSpPr>
            <a:spLocks noGrp="1"/>
          </p:cNvSpPr>
          <p:nvPr>
            <p:ph idx="1"/>
          </p:nvPr>
        </p:nvSpPr>
        <p:spPr/>
        <p:txBody>
          <a:bodyPr/>
          <a:lstStyle/>
          <a:p>
            <a:pPr marL="0" indent="0">
              <a:buNone/>
            </a:pPr>
            <a:r>
              <a:rPr kumimoji="1" lang="en" altLang="ja-JP" dirty="0"/>
              <a:t>LLM</a:t>
            </a:r>
            <a:r>
              <a:rPr kumimoji="1" lang="ja-JP" altLang="en-US"/>
              <a:t>に</a:t>
            </a:r>
            <a:r>
              <a:rPr kumimoji="1" lang="ja-JP" altLang="en-US">
                <a:solidFill>
                  <a:srgbClr val="FF0000"/>
                </a:solidFill>
              </a:rPr>
              <a:t>段階的な思考過程</a:t>
            </a:r>
            <a:r>
              <a:rPr kumimoji="1" lang="ja-JP" altLang="en-US"/>
              <a:t>を促す</a:t>
            </a:r>
            <a:endParaRPr kumimoji="1" lang="en-US" altLang="ja-JP" dirty="0"/>
          </a:p>
          <a:p>
            <a:pPr marL="0" indent="0">
              <a:buNone/>
            </a:pPr>
            <a:r>
              <a:rPr kumimoji="1" lang="ja-JP" altLang="en-US" sz="1800"/>
              <a:t>入力のプロンプトに推論過程の例を示す</a:t>
            </a:r>
            <a:endParaRPr kumimoji="1" lang="ja-JP" altLang="en-US"/>
          </a:p>
        </p:txBody>
      </p:sp>
      <p:sp>
        <p:nvSpPr>
          <p:cNvPr id="4" name="スライド番号プレースホルダー 3">
            <a:extLst>
              <a:ext uri="{FF2B5EF4-FFF2-40B4-BE49-F238E27FC236}">
                <a16:creationId xmlns:a16="http://schemas.microsoft.com/office/drawing/2014/main" id="{BEEEFFFB-6F89-08D7-1FF5-6B558D5DD9F3}"/>
              </a:ext>
            </a:extLst>
          </p:cNvPr>
          <p:cNvSpPr>
            <a:spLocks noGrp="1"/>
          </p:cNvSpPr>
          <p:nvPr>
            <p:ph type="sldNum" sz="quarter" idx="12"/>
          </p:nvPr>
        </p:nvSpPr>
        <p:spPr/>
        <p:txBody>
          <a:bodyPr/>
          <a:lstStyle/>
          <a:p>
            <a:fld id="{6B65950B-AD61-4ED9-A41B-94A1DCC0BABE}" type="slidenum">
              <a:rPr lang="ja-JP" altLang="en-US" smtClean="0"/>
              <a:pPr/>
              <a:t>9</a:t>
            </a:fld>
            <a:endParaRPr lang="ja-JP" altLang="en-US" dirty="0"/>
          </a:p>
        </p:txBody>
      </p:sp>
      <p:pic>
        <p:nvPicPr>
          <p:cNvPr id="5" name="図 4">
            <a:extLst>
              <a:ext uri="{FF2B5EF4-FFF2-40B4-BE49-F238E27FC236}">
                <a16:creationId xmlns:a16="http://schemas.microsoft.com/office/drawing/2014/main" id="{8A5CFD77-B444-2828-DFA3-C110634012D6}"/>
              </a:ext>
            </a:extLst>
          </p:cNvPr>
          <p:cNvPicPr>
            <a:picLocks noChangeAspect="1"/>
          </p:cNvPicPr>
          <p:nvPr/>
        </p:nvPicPr>
        <p:blipFill>
          <a:blip r:embed="rId2"/>
          <a:stretch>
            <a:fillRect/>
          </a:stretch>
        </p:blipFill>
        <p:spPr>
          <a:xfrm>
            <a:off x="94861" y="2124608"/>
            <a:ext cx="6280773" cy="3670466"/>
          </a:xfrm>
          <a:prstGeom prst="rect">
            <a:avLst/>
          </a:prstGeom>
        </p:spPr>
      </p:pic>
      <p:pic>
        <p:nvPicPr>
          <p:cNvPr id="6" name="図 5">
            <a:extLst>
              <a:ext uri="{FF2B5EF4-FFF2-40B4-BE49-F238E27FC236}">
                <a16:creationId xmlns:a16="http://schemas.microsoft.com/office/drawing/2014/main" id="{B3F0E496-D187-D3F2-919F-18C3A7DFFCBE}"/>
              </a:ext>
            </a:extLst>
          </p:cNvPr>
          <p:cNvPicPr>
            <a:picLocks noChangeAspect="1"/>
          </p:cNvPicPr>
          <p:nvPr/>
        </p:nvPicPr>
        <p:blipFill>
          <a:blip r:embed="rId3"/>
          <a:srcRect r="34730"/>
          <a:stretch/>
        </p:blipFill>
        <p:spPr>
          <a:xfrm>
            <a:off x="6770487" y="959675"/>
            <a:ext cx="4747375" cy="2835609"/>
          </a:xfrm>
          <a:prstGeom prst="rect">
            <a:avLst/>
          </a:prstGeom>
        </p:spPr>
      </p:pic>
      <p:sp>
        <p:nvSpPr>
          <p:cNvPr id="10" name="テキスト ボックス 9">
            <a:extLst>
              <a:ext uri="{FF2B5EF4-FFF2-40B4-BE49-F238E27FC236}">
                <a16:creationId xmlns:a16="http://schemas.microsoft.com/office/drawing/2014/main" id="{DB60BCF1-F98C-09FF-9EC2-09C59D1D6CF4}"/>
              </a:ext>
            </a:extLst>
          </p:cNvPr>
          <p:cNvSpPr txBox="1"/>
          <p:nvPr/>
        </p:nvSpPr>
        <p:spPr>
          <a:xfrm>
            <a:off x="9144174" y="4232357"/>
            <a:ext cx="2743200" cy="1631216"/>
          </a:xfrm>
          <a:prstGeom prst="rect">
            <a:avLst/>
          </a:prstGeom>
          <a:noFill/>
        </p:spPr>
        <p:txBody>
          <a:bodyPr wrap="square" rtlCol="0">
            <a:spAutoFit/>
          </a:bodyPr>
          <a:lstStyle/>
          <a:p>
            <a:r>
              <a:rPr kumimoji="1" lang="en-US" altLang="ja-JP" sz="1600" dirty="0">
                <a:latin typeface="MS PGothic" panose="020B0600070205080204" pitchFamily="34" charset="-128"/>
                <a:ea typeface="MS PGothic" panose="020B0600070205080204" pitchFamily="34" charset="-128"/>
              </a:rPr>
              <a:t>23</a:t>
            </a:r>
            <a:r>
              <a:rPr kumimoji="1" lang="ja-JP" altLang="en-US" sz="1600">
                <a:latin typeface="MS PGothic" panose="020B0600070205080204" pitchFamily="34" charset="-128"/>
                <a:ea typeface="MS PGothic" panose="020B0600070205080204" pitchFamily="34" charset="-128"/>
              </a:rPr>
              <a:t>のデータ・</a:t>
            </a:r>
            <a:r>
              <a:rPr kumimoji="1" lang="en-US" altLang="ja-JP" sz="1600" dirty="0">
                <a:latin typeface="MS PGothic" panose="020B0600070205080204" pitchFamily="34" charset="-128"/>
                <a:ea typeface="MS PGothic" panose="020B0600070205080204" pitchFamily="34" charset="-128"/>
              </a:rPr>
              <a:t>3</a:t>
            </a:r>
            <a:r>
              <a:rPr kumimoji="1" lang="ja-JP" altLang="en-US" sz="1600">
                <a:latin typeface="MS PGothic" panose="020B0600070205080204" pitchFamily="34" charset="-128"/>
                <a:ea typeface="MS PGothic" panose="020B0600070205080204" pitchFamily="34" charset="-128"/>
              </a:rPr>
              <a:t>つの</a:t>
            </a:r>
            <a:r>
              <a:rPr kumimoji="1" lang="en-US" altLang="ja-JP" sz="1600" dirty="0">
                <a:latin typeface="MS PGothic" panose="020B0600070205080204" pitchFamily="34" charset="-128"/>
                <a:ea typeface="MS PGothic" panose="020B0600070205080204" pitchFamily="34" charset="-128"/>
              </a:rPr>
              <a:t>LLM</a:t>
            </a:r>
            <a:r>
              <a:rPr kumimoji="1" lang="ja-JP" altLang="en-US" sz="1600">
                <a:latin typeface="MS PGothic" panose="020B0600070205080204" pitchFamily="34" charset="-128"/>
                <a:ea typeface="MS PGothic" panose="020B0600070205080204" pitchFamily="34" charset="-128"/>
              </a:rPr>
              <a:t>で比較</a:t>
            </a:r>
            <a:endParaRPr kumimoji="1" lang="en-US" altLang="ja-JP" sz="1600" dirty="0">
              <a:latin typeface="MS PGothic" panose="020B0600070205080204" pitchFamily="34" charset="-128"/>
              <a:ea typeface="MS PGothic" panose="020B0600070205080204" pitchFamily="34" charset="-128"/>
            </a:endParaRPr>
          </a:p>
          <a:p>
            <a:endParaRPr kumimoji="1" lang="en-US" altLang="ja-JP" sz="400"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a:t>
            </a:r>
            <a:r>
              <a:rPr lang="en-US" altLang="ja-JP" dirty="0">
                <a:latin typeface="MS PGothic" panose="020B0600070205080204" pitchFamily="34" charset="-128"/>
                <a:ea typeface="MS PGothic" panose="020B0600070205080204" pitchFamily="34" charset="-128"/>
              </a:rPr>
              <a:t> </a:t>
            </a:r>
            <a:r>
              <a:rPr lang="ja-JP" altLang="en-US" b="1">
                <a:latin typeface="MS PGothic" panose="020B0600070205080204" pitchFamily="34" charset="-128"/>
                <a:ea typeface="MS PGothic" panose="020B0600070205080204" pitchFamily="34" charset="-128"/>
              </a:rPr>
              <a:t>すべてのデータ・</a:t>
            </a:r>
            <a:br>
              <a:rPr lang="en-US" altLang="ja-JP" b="1" dirty="0">
                <a:latin typeface="MS PGothic" panose="020B0600070205080204" pitchFamily="34" charset="-128"/>
                <a:ea typeface="MS PGothic" panose="020B0600070205080204" pitchFamily="34" charset="-128"/>
              </a:rPr>
            </a:br>
            <a:r>
              <a:rPr lang="en-US" altLang="ja-JP" b="1" dirty="0">
                <a:latin typeface="MS PGothic" panose="020B0600070205080204" pitchFamily="34" charset="-128"/>
                <a:ea typeface="MS PGothic" panose="020B0600070205080204" pitchFamily="34" charset="-128"/>
              </a:rPr>
              <a:t>    </a:t>
            </a:r>
            <a:r>
              <a:rPr lang="ja-JP" altLang="en-US" b="1">
                <a:latin typeface="MS PGothic" panose="020B0600070205080204" pitchFamily="34" charset="-128"/>
                <a:ea typeface="MS PGothic" panose="020B0600070205080204" pitchFamily="34" charset="-128"/>
              </a:rPr>
              <a:t>モデルで</a:t>
            </a:r>
            <a:r>
              <a:rPr lang="en-US" altLang="ja-JP" b="1" dirty="0" err="1">
                <a:latin typeface="MS PGothic" panose="020B0600070205080204" pitchFamily="34" charset="-128"/>
                <a:ea typeface="MS PGothic" panose="020B0600070205080204" pitchFamily="34" charset="-128"/>
              </a:rPr>
              <a:t>CoT</a:t>
            </a:r>
            <a:r>
              <a:rPr lang="ja-JP" altLang="en-US" b="1">
                <a:latin typeface="MS PGothic" panose="020B0600070205080204" pitchFamily="34" charset="-128"/>
                <a:ea typeface="MS PGothic" panose="020B0600070205080204" pitchFamily="34" charset="-128"/>
              </a:rPr>
              <a:t>が有意</a:t>
            </a:r>
            <a:endParaRPr kumimoji="1" lang="en-US" altLang="ja-JP" b="1" dirty="0">
              <a:latin typeface="MS PGothic" panose="020B0600070205080204" pitchFamily="34" charset="-128"/>
              <a:ea typeface="MS PGothic" panose="020B0600070205080204" pitchFamily="34" charset="-128"/>
            </a:endParaRPr>
          </a:p>
          <a:p>
            <a:endParaRPr lang="en-US" altLang="ja-JP" sz="300" dirty="0">
              <a:latin typeface="MS PGothic" panose="020B0600070205080204" pitchFamily="34" charset="-128"/>
              <a:ea typeface="MS PGothic" panose="020B0600070205080204" pitchFamily="34" charset="-128"/>
            </a:endParaRPr>
          </a:p>
          <a:p>
            <a:endParaRPr lang="en-US" altLang="ja-JP" sz="300" dirty="0">
              <a:latin typeface="MS PGothic" panose="020B0600070205080204" pitchFamily="34" charset="-128"/>
              <a:ea typeface="MS PGothic" panose="020B0600070205080204" pitchFamily="34" charset="-128"/>
            </a:endParaRPr>
          </a:p>
          <a:p>
            <a:endParaRPr lang="en-US" altLang="ja-JP" sz="300" dirty="0">
              <a:latin typeface="MS PGothic" panose="020B0600070205080204" pitchFamily="34" charset="-128"/>
              <a:ea typeface="MS PGothic" panose="020B0600070205080204" pitchFamily="34" charset="-128"/>
            </a:endParaRPr>
          </a:p>
          <a:p>
            <a:endParaRPr lang="en-US" altLang="ja-JP" sz="300" dirty="0">
              <a:latin typeface="MS PGothic" panose="020B0600070205080204" pitchFamily="34" charset="-128"/>
              <a:ea typeface="MS PGothic" panose="020B0600070205080204" pitchFamily="34" charset="-128"/>
            </a:endParaRPr>
          </a:p>
          <a:p>
            <a:r>
              <a:rPr lang="ja-JP" altLang="en-US" sz="1600">
                <a:latin typeface="MS PGothic" panose="020B0600070205080204" pitchFamily="34" charset="-128"/>
                <a:ea typeface="MS PGothic" panose="020B0600070205080204" pitchFamily="34" charset="-128"/>
              </a:rPr>
              <a:t>　・</a:t>
            </a:r>
            <a:r>
              <a:rPr lang="en-US" altLang="ja-JP" sz="1600" dirty="0">
                <a:latin typeface="MS PGothic" panose="020B0600070205080204" pitchFamily="34" charset="-128"/>
                <a:ea typeface="MS PGothic" panose="020B0600070205080204" pitchFamily="34" charset="-128"/>
              </a:rPr>
              <a:t> </a:t>
            </a:r>
            <a:r>
              <a:rPr kumimoji="1" lang="ja-JP" altLang="en-US" sz="1600">
                <a:latin typeface="MS PGothic" panose="020B0600070205080204" pitchFamily="34" charset="-128"/>
                <a:ea typeface="MS PGothic" panose="020B0600070205080204" pitchFamily="34" charset="-128"/>
              </a:rPr>
              <a:t>モデルサイズが大きくなる</a:t>
            </a:r>
            <a:br>
              <a:rPr kumimoji="1" lang="en-US" altLang="ja-JP" sz="1600" dirty="0">
                <a:latin typeface="MS PGothic" panose="020B0600070205080204" pitchFamily="34" charset="-128"/>
                <a:ea typeface="MS PGothic" panose="020B0600070205080204" pitchFamily="34" charset="-128"/>
              </a:rPr>
            </a:br>
            <a:r>
              <a:rPr kumimoji="1" lang="en-US" altLang="ja-JP" sz="1600" dirty="0">
                <a:latin typeface="MS PGothic" panose="020B0600070205080204" pitchFamily="34" charset="-128"/>
                <a:ea typeface="MS PGothic" panose="020B0600070205080204" pitchFamily="34" charset="-128"/>
              </a:rPr>
              <a:t>  </a:t>
            </a:r>
            <a:r>
              <a:rPr kumimoji="1" lang="ja-JP" altLang="en-US" sz="1600">
                <a:latin typeface="MS PGothic" panose="020B0600070205080204" pitchFamily="34" charset="-128"/>
                <a:ea typeface="MS PGothic" panose="020B0600070205080204" pitchFamily="34" charset="-128"/>
              </a:rPr>
              <a:t>　</a:t>
            </a:r>
            <a:r>
              <a:rPr kumimoji="1" lang="en-US" altLang="ja-JP" sz="1600" dirty="0">
                <a:latin typeface="MS PGothic" panose="020B0600070205080204" pitchFamily="34" charset="-128"/>
                <a:ea typeface="MS PGothic" panose="020B0600070205080204" pitchFamily="34" charset="-128"/>
              </a:rPr>
              <a:t> </a:t>
            </a:r>
            <a:r>
              <a:rPr kumimoji="1" lang="ja-JP" altLang="en-US" sz="1600">
                <a:latin typeface="MS PGothic" panose="020B0600070205080204" pitchFamily="34" charset="-128"/>
                <a:ea typeface="MS PGothic" panose="020B0600070205080204" pitchFamily="34" charset="-128"/>
              </a:rPr>
              <a:t>ほど効果が顕著</a:t>
            </a:r>
            <a:endParaRPr kumimoji="1" lang="ja-JP" altLang="en-US">
              <a:latin typeface="MS PGothic" panose="020B0600070205080204" pitchFamily="34" charset="-128"/>
              <a:ea typeface="MS PGothic" panose="020B0600070205080204" pitchFamily="34" charset="-128"/>
            </a:endParaRPr>
          </a:p>
        </p:txBody>
      </p:sp>
      <p:pic>
        <p:nvPicPr>
          <p:cNvPr id="11" name="図 10">
            <a:extLst>
              <a:ext uri="{FF2B5EF4-FFF2-40B4-BE49-F238E27FC236}">
                <a16:creationId xmlns:a16="http://schemas.microsoft.com/office/drawing/2014/main" id="{635E4B51-64CD-FFE8-D135-AD502F554F06}"/>
              </a:ext>
            </a:extLst>
          </p:cNvPr>
          <p:cNvPicPr>
            <a:picLocks noChangeAspect="1"/>
          </p:cNvPicPr>
          <p:nvPr/>
        </p:nvPicPr>
        <p:blipFill>
          <a:blip r:embed="rId3"/>
          <a:srcRect l="65646" t="-417" r="287" b="417"/>
          <a:stretch/>
        </p:blipFill>
        <p:spPr>
          <a:xfrm>
            <a:off x="6666295" y="3787350"/>
            <a:ext cx="2477879" cy="2835609"/>
          </a:xfrm>
          <a:prstGeom prst="rect">
            <a:avLst/>
          </a:prstGeom>
        </p:spPr>
      </p:pic>
      <p:sp>
        <p:nvSpPr>
          <p:cNvPr id="12" name="テキスト ボックス 11">
            <a:extLst>
              <a:ext uri="{FF2B5EF4-FFF2-40B4-BE49-F238E27FC236}">
                <a16:creationId xmlns:a16="http://schemas.microsoft.com/office/drawing/2014/main" id="{31CAA31C-615B-9EB6-D3B0-7C64421BB30C}"/>
              </a:ext>
            </a:extLst>
          </p:cNvPr>
          <p:cNvSpPr txBox="1"/>
          <p:nvPr/>
        </p:nvSpPr>
        <p:spPr>
          <a:xfrm>
            <a:off x="3638939" y="5795074"/>
            <a:ext cx="2863294"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a:t>
            </a:r>
            <a:r>
              <a:rPr lang="en" altLang="ja-JP" sz="1100" dirty="0" err="1">
                <a:latin typeface="MS PGothic" panose="020B0600070205080204" pitchFamily="34" charset="-128"/>
                <a:ea typeface="MS PGothic" panose="020B0600070205080204" pitchFamily="34" charset="-128"/>
              </a:rPr>
              <a:t>Suzgun</a:t>
            </a:r>
            <a:r>
              <a:rPr lang="en" altLang="ja-JP" sz="1100" dirty="0">
                <a:latin typeface="MS PGothic" panose="020B0600070205080204" pitchFamily="34" charset="-128"/>
                <a:ea typeface="MS PGothic" panose="020B0600070205080204" pitchFamily="34" charset="-128"/>
              </a:rPr>
              <a:t>, et al., 2022, Figure 3</a:t>
            </a:r>
            <a:r>
              <a:rPr lang="ja-JP" altLang="en-US" sz="1100">
                <a:latin typeface="MS PGothic" panose="020B0600070205080204" pitchFamily="34" charset="-128"/>
                <a:ea typeface="MS PGothic" panose="020B0600070205080204" pitchFamily="34" charset="-128"/>
              </a:rPr>
              <a:t>より抜粋</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
        <p:nvSpPr>
          <p:cNvPr id="13" name="テキスト ボックス 12">
            <a:extLst>
              <a:ext uri="{FF2B5EF4-FFF2-40B4-BE49-F238E27FC236}">
                <a16:creationId xmlns:a16="http://schemas.microsoft.com/office/drawing/2014/main" id="{D5D6A486-B0FB-52AF-62E4-9176B4690AC3}"/>
              </a:ext>
            </a:extLst>
          </p:cNvPr>
          <p:cNvSpPr txBox="1"/>
          <p:nvPr/>
        </p:nvSpPr>
        <p:spPr>
          <a:xfrm>
            <a:off x="9373410" y="3756638"/>
            <a:ext cx="2373688" cy="261610"/>
          </a:xfrm>
          <a:prstGeom prst="rect">
            <a:avLst/>
          </a:prstGeom>
          <a:noFill/>
        </p:spPr>
        <p:txBody>
          <a:bodyPr wrap="square" rtlCol="0">
            <a:spAutoFit/>
          </a:bodyPr>
          <a:lstStyle/>
          <a:p>
            <a:r>
              <a:rPr lang="en-US" altLang="ja-JP" sz="1100" dirty="0">
                <a:latin typeface="MS PGothic" panose="020B0600070205080204" pitchFamily="34" charset="-128"/>
                <a:ea typeface="MS PGothic" panose="020B0600070205080204" pitchFamily="34" charset="-128"/>
              </a:rPr>
              <a:t>(</a:t>
            </a:r>
            <a:r>
              <a:rPr lang="ja-JP" altLang="en-US" sz="1100">
                <a:latin typeface="MS PGothic" panose="020B0600070205080204" pitchFamily="34" charset="-128"/>
                <a:ea typeface="MS PGothic" panose="020B0600070205080204" pitchFamily="34" charset="-128"/>
              </a:rPr>
              <a:t>出典：</a:t>
            </a:r>
            <a:r>
              <a:rPr lang="en" altLang="ja-JP" sz="1100" dirty="0">
                <a:latin typeface="MS PGothic" panose="020B0600070205080204" pitchFamily="34" charset="-128"/>
                <a:ea typeface="MS PGothic" panose="020B0600070205080204" pitchFamily="34" charset="-128"/>
              </a:rPr>
              <a:t> </a:t>
            </a:r>
            <a:r>
              <a:rPr lang="en" altLang="ja-JP" sz="1100" dirty="0" err="1">
                <a:latin typeface="MS PGothic" panose="020B0600070205080204" pitchFamily="34" charset="-128"/>
                <a:ea typeface="MS PGothic" panose="020B0600070205080204" pitchFamily="34" charset="-128"/>
              </a:rPr>
              <a:t>Suzgun</a:t>
            </a:r>
            <a:r>
              <a:rPr lang="en" altLang="ja-JP" sz="1100" dirty="0">
                <a:latin typeface="MS PGothic" panose="020B0600070205080204" pitchFamily="34" charset="-128"/>
                <a:ea typeface="MS PGothic" panose="020B0600070205080204" pitchFamily="34" charset="-128"/>
              </a:rPr>
              <a:t>, et al., 2022, Figure 4</a:t>
            </a:r>
            <a:r>
              <a:rPr lang="en-US" altLang="ja-JP" sz="1100" dirty="0">
                <a:latin typeface="MS PGothic" panose="020B0600070205080204" pitchFamily="34" charset="-128"/>
                <a:ea typeface="MS PGothic" panose="020B0600070205080204" pitchFamily="34" charset="-128"/>
              </a:rPr>
              <a:t>)</a:t>
            </a:r>
            <a:endParaRPr kumimoji="1" lang="ja-JP" altLang="en-US" sz="110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850779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游明朝 Demibold"/>
        <a:ea typeface="メイリオ"/>
        <a:cs typeface=""/>
      </a:majorFont>
      <a:minorFont>
        <a:latin typeface="游明朝 Demibold"/>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j23b06_発表資料" id="{576AC774-1139-4A47-A8C7-3B9126357C68}" vid="{593E53F6-C87F-FB47-A011-7E6654F92C4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1069</TotalTime>
  <Words>2172</Words>
  <Application>Microsoft Macintosh PowerPoint</Application>
  <PresentationFormat>ワイド画面</PresentationFormat>
  <Paragraphs>303</Paragraphs>
  <Slides>22</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22</vt:i4>
      </vt:variant>
    </vt:vector>
  </HeadingPairs>
  <TitlesOfParts>
    <vt:vector size="33" baseType="lpstr">
      <vt:lpstr>CMBX10</vt:lpstr>
      <vt:lpstr>CMR10</vt:lpstr>
      <vt:lpstr>HaranoAjiMincho-Regular-Identity-H</vt:lpstr>
      <vt:lpstr>ＭＳ Ｐゴシック</vt:lpstr>
      <vt:lpstr>ＭＳ Ｐゴシック</vt:lpstr>
      <vt:lpstr>メイリオ</vt:lpstr>
      <vt:lpstr>游ゴシック</vt:lpstr>
      <vt:lpstr>游明朝 Demibold</vt:lpstr>
      <vt:lpstr>Arial</vt:lpstr>
      <vt:lpstr>Wingdings</vt:lpstr>
      <vt:lpstr>Office テーマ</vt:lpstr>
      <vt:lpstr>LLMによるプログラミング初学者の スキル分析と問題作成による学習支援   </vt:lpstr>
      <vt:lpstr>本研究の背景</vt:lpstr>
      <vt:lpstr>先行研究</vt:lpstr>
      <vt:lpstr>本研究の目的</vt:lpstr>
      <vt:lpstr>提案手法</vt:lpstr>
      <vt:lpstr>問題作成システムのアーキテクチャ</vt:lpstr>
      <vt:lpstr>Role-Play Prompting [Kong, Aobo, et al., 2023] </vt:lpstr>
      <vt:lpstr>Few-Shot Learning [Brown, Tom, et al., 2020] </vt:lpstr>
      <vt:lpstr>Chain-of-Thought (CoT) [Suzgun, Mirac, et al., 2022]  </vt:lpstr>
      <vt:lpstr>Self-Consistency [Wang, Xuezhi, et al., 2022] </vt:lpstr>
      <vt:lpstr>提案手法</vt:lpstr>
      <vt:lpstr>提案手法(Step1)</vt:lpstr>
      <vt:lpstr>提案手法(Step1)</vt:lpstr>
      <vt:lpstr>提案手法(Step2)</vt:lpstr>
      <vt:lpstr>実験フロー</vt:lpstr>
      <vt:lpstr>実験フロー① : データ概要</vt:lpstr>
      <vt:lpstr>実験フロー② : 問題生成</vt:lpstr>
      <vt:lpstr>実験フロー③ : 学生からのフィードバック分析</vt:lpstr>
      <vt:lpstr>実験結果(アンケート調査)</vt:lpstr>
      <vt:lpstr>実験結果(ソースコード分析)</vt:lpstr>
      <vt:lpstr>まとめ</vt:lpstr>
      <vt:lpstr>謝辞・参考文献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長谷川 駿一</dc:creator>
  <cp:lastModifiedBy>長谷川 駿一</cp:lastModifiedBy>
  <cp:revision>4</cp:revision>
  <dcterms:created xsi:type="dcterms:W3CDTF">2025-01-15T04:23:11Z</dcterms:created>
  <dcterms:modified xsi:type="dcterms:W3CDTF">2025-01-22T06:26:41Z</dcterms:modified>
</cp:coreProperties>
</file>